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81" r:id="rId2"/>
    <p:sldId id="257" r:id="rId3"/>
    <p:sldId id="270" r:id="rId4"/>
    <p:sldId id="259" r:id="rId5"/>
    <p:sldId id="260" r:id="rId6"/>
    <p:sldId id="274" r:id="rId7"/>
    <p:sldId id="283" r:id="rId8"/>
    <p:sldId id="288" r:id="rId9"/>
    <p:sldId id="284" r:id="rId10"/>
    <p:sldId id="285" r:id="rId11"/>
    <p:sldId id="286" r:id="rId12"/>
    <p:sldId id="287" r:id="rId13"/>
    <p:sldId id="272" r:id="rId14"/>
    <p:sldId id="273" r:id="rId15"/>
    <p:sldId id="279" r:id="rId16"/>
    <p:sldId id="28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D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45" autoAdjust="0"/>
  </p:normalViewPr>
  <p:slideViewPr>
    <p:cSldViewPr snapToGrid="0">
      <p:cViewPr varScale="1">
        <p:scale>
          <a:sx n="73" d="100"/>
          <a:sy n="73" d="100"/>
        </p:scale>
        <p:origin x="43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E4EB5-BEA8-46C5-8756-37B6843B21EA}" type="datetimeFigureOut">
              <a:rPr lang="hu-HU" smtClean="0"/>
              <a:t>2023. 10. 31.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B4115-094F-44D3-8C9A-006BA7ADB8E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8760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3098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átmérőt a </a:t>
            </a:r>
            <a:r>
              <a:rPr lang="hu-HU" dirty="0" err="1"/>
              <a:t>növőtér</a:t>
            </a:r>
            <a:r>
              <a:rPr lang="hu-HU" dirty="0"/>
              <a:t>, a magasságot a genetika határozza meg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055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átmérőt a </a:t>
            </a:r>
            <a:r>
              <a:rPr lang="hu-HU" dirty="0" err="1"/>
              <a:t>növőtér</a:t>
            </a:r>
            <a:r>
              <a:rPr lang="hu-HU" dirty="0"/>
              <a:t>, a magasságot a genetika határozza meg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3501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Átlagos magassági eltérés: -2,7 m  az isaszegi területek és a többi erdőrészlet között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110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átmérőt a </a:t>
            </a:r>
            <a:r>
              <a:rPr lang="hu-HU" dirty="0" err="1"/>
              <a:t>növőtér</a:t>
            </a:r>
            <a:r>
              <a:rPr lang="hu-HU" dirty="0"/>
              <a:t>, a magasságot a genetika határozza meg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0918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átmérőt a </a:t>
            </a:r>
            <a:r>
              <a:rPr lang="hu-HU" dirty="0" err="1"/>
              <a:t>növőtér</a:t>
            </a:r>
            <a:r>
              <a:rPr lang="hu-HU" dirty="0"/>
              <a:t>, a magasságot a genetika határozza meg</a:t>
            </a:r>
          </a:p>
          <a:p>
            <a:r>
              <a:rPr lang="hu-HU"/>
              <a:t>https://www.mdpi.com/1999-4907/5/11/2773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2167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086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Jean Robin – </a:t>
            </a:r>
            <a:r>
              <a:rPr lang="hu-HU" dirty="0" err="1"/>
              <a:t>Vespasien</a:t>
            </a:r>
            <a:r>
              <a:rPr lang="hu-HU" dirty="0"/>
              <a:t> – William </a:t>
            </a:r>
            <a:r>
              <a:rPr lang="hu-HU" dirty="0" err="1"/>
              <a:t>Cobbett</a:t>
            </a:r>
            <a:r>
              <a:rPr lang="hu-HU" dirty="0"/>
              <a:t>, amerikai függetlenségi háborúból (1775-1783) hazatérő erdészek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174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7750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nitrogéngyűjtő baktériumok csak a </a:t>
            </a:r>
            <a:r>
              <a:rPr lang="hu-HU" dirty="0" err="1"/>
              <a:t>szubhumid</a:t>
            </a:r>
            <a:r>
              <a:rPr lang="hu-HU" dirty="0"/>
              <a:t>, </a:t>
            </a:r>
            <a:r>
              <a:rPr lang="hu-HU" dirty="0" err="1"/>
              <a:t>humid</a:t>
            </a:r>
            <a:r>
              <a:rPr lang="hu-HU" dirty="0"/>
              <a:t> régiókban jelentenek problémát, a </a:t>
            </a:r>
            <a:r>
              <a:rPr lang="hu-HU" dirty="0" err="1"/>
              <a:t>szemiarid</a:t>
            </a:r>
            <a:r>
              <a:rPr lang="hu-HU" dirty="0"/>
              <a:t>, </a:t>
            </a:r>
            <a:r>
              <a:rPr lang="hu-HU" dirty="0" err="1"/>
              <a:t>arid</a:t>
            </a:r>
            <a:r>
              <a:rPr lang="hu-HU" dirty="0"/>
              <a:t> régiókban nem</a:t>
            </a:r>
          </a:p>
          <a:p>
            <a:r>
              <a:rPr lang="hu-HU" dirty="0"/>
              <a:t>Fajták termőhelyi igénye még nincs feltárva úgy, mint a </a:t>
            </a:r>
            <a:r>
              <a:rPr lang="hu-HU" dirty="0" err="1"/>
              <a:t>nyáraknál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9692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átmérőt a </a:t>
            </a:r>
            <a:r>
              <a:rPr lang="hu-HU" dirty="0" err="1"/>
              <a:t>növőtér</a:t>
            </a:r>
            <a:r>
              <a:rPr lang="hu-HU" dirty="0"/>
              <a:t>, a magasságot a genetika határozza meg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8947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átmérőt a </a:t>
            </a:r>
            <a:r>
              <a:rPr lang="hu-HU" dirty="0" err="1"/>
              <a:t>növőtér</a:t>
            </a:r>
            <a:r>
              <a:rPr lang="hu-HU" dirty="0"/>
              <a:t>, a magasságot a genetika határozza meg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825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átmérőt a </a:t>
            </a:r>
            <a:r>
              <a:rPr lang="hu-HU" dirty="0" err="1"/>
              <a:t>növőtér</a:t>
            </a:r>
            <a:r>
              <a:rPr lang="hu-HU" dirty="0"/>
              <a:t>, a magasságot a genetika határozza meg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235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átmérőt a </a:t>
            </a:r>
            <a:r>
              <a:rPr lang="hu-HU" dirty="0" err="1"/>
              <a:t>növőtér</a:t>
            </a:r>
            <a:r>
              <a:rPr lang="hu-HU" dirty="0"/>
              <a:t>, a magasságot a genetika határozza meg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326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átmérőt a </a:t>
            </a:r>
            <a:r>
              <a:rPr lang="hu-HU" dirty="0" err="1"/>
              <a:t>növőtér</a:t>
            </a:r>
            <a:r>
              <a:rPr lang="hu-HU" dirty="0"/>
              <a:t>, a magasságot a genetika határozza meg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4115-094F-44D3-8C9A-006BA7ADB8ED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6671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0DC895F7-4E59-40FB-87DD-ACE47F94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fa, kültéri, gyümölcs, növény látható&#10;&#10;Automatikusan generált leírás">
            <a:extLst>
              <a:ext uri="{FF2B5EF4-FFF2-40B4-BE49-F238E27FC236}">
                <a16:creationId xmlns:a16="http://schemas.microsoft.com/office/drawing/2014/main" id="{7E852EFE-27F0-1DF7-1202-DCA99816EE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t="35159" b="395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1A4C720E-710D-44F8-A8D7-2BAA61E1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76B09E6-13A9-CEA2-A80C-DF71D3B6D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1683" y="1964268"/>
            <a:ext cx="8185697" cy="2421464"/>
          </a:xfrm>
        </p:spPr>
        <p:txBody>
          <a:bodyPr>
            <a:normAutofit fontScale="90000"/>
          </a:bodyPr>
          <a:lstStyle/>
          <a:p>
            <a:pPr algn="l"/>
            <a:r>
              <a:rPr lang="hu-HU" dirty="0">
                <a:latin typeface="Algerian" panose="04020705040A02060702" pitchFamily="82" charset="0"/>
              </a:rPr>
              <a:t>A FEHÉR AKÁC (</a:t>
            </a:r>
            <a:r>
              <a:rPr lang="hu-HU" i="1" dirty="0">
                <a:latin typeface="Algerian" panose="04020705040A02060702" pitchFamily="82" charset="0"/>
              </a:rPr>
              <a:t>ROBINIA PSEUDOACACIA</a:t>
            </a:r>
            <a:r>
              <a:rPr lang="hu-HU" dirty="0">
                <a:latin typeface="Algerian" panose="04020705040A02060702" pitchFamily="82" charset="0"/>
              </a:rPr>
              <a:t> L.) HELYZETE A KLÍMAVÁLTOZÁS TÜKRÉBEN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E5486C0-8959-9A55-88F0-1FD1E4C4F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835" y="5890453"/>
            <a:ext cx="9047545" cy="459537"/>
          </a:xfrm>
        </p:spPr>
        <p:txBody>
          <a:bodyPr>
            <a:normAutofit/>
          </a:bodyPr>
          <a:lstStyle/>
          <a:p>
            <a:r>
              <a:rPr lang="hu-HU" sz="1600" dirty="0">
                <a:latin typeface="Bookman Old Style" panose="02050604050505020204" pitchFamily="18" charset="0"/>
              </a:rPr>
              <a:t>Porcsin Alexandra – </a:t>
            </a:r>
            <a:r>
              <a:rPr lang="hu-HU" sz="1600" dirty="0" err="1">
                <a:latin typeface="Bookman Old Style" panose="02050604050505020204" pitchFamily="18" charset="0"/>
              </a:rPr>
              <a:t>Szakálosné</a:t>
            </a:r>
            <a:r>
              <a:rPr lang="hu-HU" sz="1600" dirty="0">
                <a:latin typeface="Bookman Old Style" panose="02050604050505020204" pitchFamily="18" charset="0"/>
              </a:rPr>
              <a:t> Dr. Mátyás Katalin – Dr. Keserű Zsolt</a:t>
            </a:r>
          </a:p>
        </p:txBody>
      </p:sp>
    </p:spTree>
    <p:extLst>
      <p:ext uri="{BB962C8B-B14F-4D97-AF65-F5344CB8AC3E}">
        <p14:creationId xmlns:p14="http://schemas.microsoft.com/office/powerpoint/2010/main" val="18973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CA1CF96-8026-0995-38C6-0229EEC3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1" y="724598"/>
            <a:ext cx="12191999" cy="550333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95A9F8-20EF-7EF2-9781-7CBAFB49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Anyag és módszertan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B20EBAF-2885-41B5-194F-E49926027A84}"/>
              </a:ext>
            </a:extLst>
          </p:cNvPr>
          <p:cNvSpPr txBox="1"/>
          <p:nvPr/>
        </p:nvSpPr>
        <p:spPr>
          <a:xfrm>
            <a:off x="811763" y="2065867"/>
            <a:ext cx="1013142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Felhasznált adatok: magasság, virágzás hossza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Virágzási stádiumok: 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1.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2.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3.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3572A9D0-BF58-7813-A706-34DBB189BA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78" r="5078"/>
          <a:stretch/>
        </p:blipFill>
        <p:spPr>
          <a:xfrm>
            <a:off x="5751513" y="2538279"/>
            <a:ext cx="5480262" cy="4088525"/>
          </a:xfrm>
          <a:custGeom>
            <a:avLst/>
            <a:gdLst>
              <a:gd name="connsiteX0" fmla="*/ 681434 w 5480262"/>
              <a:gd name="connsiteY0" fmla="*/ 0 h 4088525"/>
              <a:gd name="connsiteX1" fmla="*/ 4821328 w 5480262"/>
              <a:gd name="connsiteY1" fmla="*/ 0 h 4088525"/>
              <a:gd name="connsiteX2" fmla="*/ 5449212 w 5480262"/>
              <a:gd name="connsiteY2" fmla="*/ 416189 h 4088525"/>
              <a:gd name="connsiteX3" fmla="*/ 5480262 w 5480262"/>
              <a:gd name="connsiteY3" fmla="*/ 516217 h 4088525"/>
              <a:gd name="connsiteX4" fmla="*/ 5480262 w 5480262"/>
              <a:gd name="connsiteY4" fmla="*/ 3572308 h 4088525"/>
              <a:gd name="connsiteX5" fmla="*/ 5449212 w 5480262"/>
              <a:gd name="connsiteY5" fmla="*/ 3672336 h 4088525"/>
              <a:gd name="connsiteX6" fmla="*/ 4821328 w 5480262"/>
              <a:gd name="connsiteY6" fmla="*/ 4088525 h 4088525"/>
              <a:gd name="connsiteX7" fmla="*/ 681434 w 5480262"/>
              <a:gd name="connsiteY7" fmla="*/ 4088525 h 4088525"/>
              <a:gd name="connsiteX8" fmla="*/ 0 w 5480262"/>
              <a:gd name="connsiteY8" fmla="*/ 3407091 h 4088525"/>
              <a:gd name="connsiteX9" fmla="*/ 0 w 5480262"/>
              <a:gd name="connsiteY9" fmla="*/ 681434 h 4088525"/>
              <a:gd name="connsiteX10" fmla="*/ 681434 w 5480262"/>
              <a:gd name="connsiteY10" fmla="*/ 0 h 408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80262" h="4088525">
                <a:moveTo>
                  <a:pt x="681434" y="0"/>
                </a:moveTo>
                <a:lnTo>
                  <a:pt x="4821328" y="0"/>
                </a:lnTo>
                <a:cubicBezTo>
                  <a:pt x="5103588" y="0"/>
                  <a:pt x="5345764" y="171612"/>
                  <a:pt x="5449212" y="416189"/>
                </a:cubicBezTo>
                <a:lnTo>
                  <a:pt x="5480262" y="516217"/>
                </a:lnTo>
                <a:lnTo>
                  <a:pt x="5480262" y="3572308"/>
                </a:lnTo>
                <a:lnTo>
                  <a:pt x="5449212" y="3672336"/>
                </a:lnTo>
                <a:cubicBezTo>
                  <a:pt x="5345764" y="3916913"/>
                  <a:pt x="5103588" y="4088525"/>
                  <a:pt x="4821328" y="4088525"/>
                </a:cubicBezTo>
                <a:lnTo>
                  <a:pt x="681434" y="4088525"/>
                </a:lnTo>
                <a:cubicBezTo>
                  <a:pt x="305088" y="4088525"/>
                  <a:pt x="0" y="3783437"/>
                  <a:pt x="0" y="3407091"/>
                </a:cubicBezTo>
                <a:lnTo>
                  <a:pt x="0" y="681434"/>
                </a:lnTo>
                <a:cubicBezTo>
                  <a:pt x="0" y="305088"/>
                  <a:pt x="305088" y="0"/>
                  <a:pt x="6814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4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CA1CF96-8026-0995-38C6-0229EEC3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1" y="724598"/>
            <a:ext cx="12191999" cy="550333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95A9F8-20EF-7EF2-9781-7CBAFB49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Anyag és módszertan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B20EBAF-2885-41B5-194F-E49926027A84}"/>
              </a:ext>
            </a:extLst>
          </p:cNvPr>
          <p:cNvSpPr txBox="1"/>
          <p:nvPr/>
        </p:nvSpPr>
        <p:spPr>
          <a:xfrm>
            <a:off x="811763" y="2065867"/>
            <a:ext cx="1013142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Felhasznált adatok: magasság, virágzás hossza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Virágzási stádiumok: 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1.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2.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3.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4.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3572A9D0-BF58-7813-A706-34DBB189BA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8" b="238"/>
          <a:stretch/>
        </p:blipFill>
        <p:spPr>
          <a:xfrm>
            <a:off x="5751513" y="2538279"/>
            <a:ext cx="5480262" cy="4088525"/>
          </a:xfrm>
          <a:custGeom>
            <a:avLst/>
            <a:gdLst>
              <a:gd name="connsiteX0" fmla="*/ 681434 w 5480262"/>
              <a:gd name="connsiteY0" fmla="*/ 0 h 4088525"/>
              <a:gd name="connsiteX1" fmla="*/ 4821328 w 5480262"/>
              <a:gd name="connsiteY1" fmla="*/ 0 h 4088525"/>
              <a:gd name="connsiteX2" fmla="*/ 5449212 w 5480262"/>
              <a:gd name="connsiteY2" fmla="*/ 416189 h 4088525"/>
              <a:gd name="connsiteX3" fmla="*/ 5480262 w 5480262"/>
              <a:gd name="connsiteY3" fmla="*/ 516217 h 4088525"/>
              <a:gd name="connsiteX4" fmla="*/ 5480262 w 5480262"/>
              <a:gd name="connsiteY4" fmla="*/ 3572308 h 4088525"/>
              <a:gd name="connsiteX5" fmla="*/ 5449212 w 5480262"/>
              <a:gd name="connsiteY5" fmla="*/ 3672336 h 4088525"/>
              <a:gd name="connsiteX6" fmla="*/ 4821328 w 5480262"/>
              <a:gd name="connsiteY6" fmla="*/ 4088525 h 4088525"/>
              <a:gd name="connsiteX7" fmla="*/ 681434 w 5480262"/>
              <a:gd name="connsiteY7" fmla="*/ 4088525 h 4088525"/>
              <a:gd name="connsiteX8" fmla="*/ 0 w 5480262"/>
              <a:gd name="connsiteY8" fmla="*/ 3407091 h 4088525"/>
              <a:gd name="connsiteX9" fmla="*/ 0 w 5480262"/>
              <a:gd name="connsiteY9" fmla="*/ 681434 h 4088525"/>
              <a:gd name="connsiteX10" fmla="*/ 681434 w 5480262"/>
              <a:gd name="connsiteY10" fmla="*/ 0 h 408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80262" h="4088525">
                <a:moveTo>
                  <a:pt x="681434" y="0"/>
                </a:moveTo>
                <a:lnTo>
                  <a:pt x="4821328" y="0"/>
                </a:lnTo>
                <a:cubicBezTo>
                  <a:pt x="5103588" y="0"/>
                  <a:pt x="5345764" y="171612"/>
                  <a:pt x="5449212" y="416189"/>
                </a:cubicBezTo>
                <a:lnTo>
                  <a:pt x="5480262" y="516217"/>
                </a:lnTo>
                <a:lnTo>
                  <a:pt x="5480262" y="3572308"/>
                </a:lnTo>
                <a:lnTo>
                  <a:pt x="5449212" y="3672336"/>
                </a:lnTo>
                <a:cubicBezTo>
                  <a:pt x="5345764" y="3916913"/>
                  <a:pt x="5103588" y="4088525"/>
                  <a:pt x="4821328" y="4088525"/>
                </a:cubicBezTo>
                <a:lnTo>
                  <a:pt x="681434" y="4088525"/>
                </a:lnTo>
                <a:cubicBezTo>
                  <a:pt x="305088" y="4088525"/>
                  <a:pt x="0" y="3783437"/>
                  <a:pt x="0" y="3407091"/>
                </a:cubicBezTo>
                <a:lnTo>
                  <a:pt x="0" y="681434"/>
                </a:lnTo>
                <a:cubicBezTo>
                  <a:pt x="0" y="305088"/>
                  <a:pt x="305088" y="0"/>
                  <a:pt x="6814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773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CA1CF96-8026-0995-38C6-0229EEC3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1" y="724598"/>
            <a:ext cx="12191999" cy="550333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95A9F8-20EF-7EF2-9781-7CBAFB49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Anyag és módszertan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B20EBAF-2885-41B5-194F-E49926027A84}"/>
              </a:ext>
            </a:extLst>
          </p:cNvPr>
          <p:cNvSpPr txBox="1"/>
          <p:nvPr/>
        </p:nvSpPr>
        <p:spPr>
          <a:xfrm>
            <a:off x="811763" y="2065867"/>
            <a:ext cx="101314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Felhasznált adatok: magasság, virágzás hossza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Virágzási stádiumok: 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1.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2.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3.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4.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5. stádium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3572A9D0-BF58-7813-A706-34DBB189BA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47" r="5147"/>
          <a:stretch/>
        </p:blipFill>
        <p:spPr>
          <a:xfrm>
            <a:off x="5751513" y="2538279"/>
            <a:ext cx="5480262" cy="4088525"/>
          </a:xfrm>
          <a:custGeom>
            <a:avLst/>
            <a:gdLst>
              <a:gd name="connsiteX0" fmla="*/ 681434 w 5480262"/>
              <a:gd name="connsiteY0" fmla="*/ 0 h 4088525"/>
              <a:gd name="connsiteX1" fmla="*/ 4821328 w 5480262"/>
              <a:gd name="connsiteY1" fmla="*/ 0 h 4088525"/>
              <a:gd name="connsiteX2" fmla="*/ 5449212 w 5480262"/>
              <a:gd name="connsiteY2" fmla="*/ 416189 h 4088525"/>
              <a:gd name="connsiteX3" fmla="*/ 5480262 w 5480262"/>
              <a:gd name="connsiteY3" fmla="*/ 516217 h 4088525"/>
              <a:gd name="connsiteX4" fmla="*/ 5480262 w 5480262"/>
              <a:gd name="connsiteY4" fmla="*/ 3572308 h 4088525"/>
              <a:gd name="connsiteX5" fmla="*/ 5449212 w 5480262"/>
              <a:gd name="connsiteY5" fmla="*/ 3672336 h 4088525"/>
              <a:gd name="connsiteX6" fmla="*/ 4821328 w 5480262"/>
              <a:gd name="connsiteY6" fmla="*/ 4088525 h 4088525"/>
              <a:gd name="connsiteX7" fmla="*/ 681434 w 5480262"/>
              <a:gd name="connsiteY7" fmla="*/ 4088525 h 4088525"/>
              <a:gd name="connsiteX8" fmla="*/ 0 w 5480262"/>
              <a:gd name="connsiteY8" fmla="*/ 3407091 h 4088525"/>
              <a:gd name="connsiteX9" fmla="*/ 0 w 5480262"/>
              <a:gd name="connsiteY9" fmla="*/ 681434 h 4088525"/>
              <a:gd name="connsiteX10" fmla="*/ 681434 w 5480262"/>
              <a:gd name="connsiteY10" fmla="*/ 0 h 408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80262" h="4088525">
                <a:moveTo>
                  <a:pt x="681434" y="0"/>
                </a:moveTo>
                <a:lnTo>
                  <a:pt x="4821328" y="0"/>
                </a:lnTo>
                <a:cubicBezTo>
                  <a:pt x="5103588" y="0"/>
                  <a:pt x="5345764" y="171612"/>
                  <a:pt x="5449212" y="416189"/>
                </a:cubicBezTo>
                <a:lnTo>
                  <a:pt x="5480262" y="516217"/>
                </a:lnTo>
                <a:lnTo>
                  <a:pt x="5480262" y="3572308"/>
                </a:lnTo>
                <a:lnTo>
                  <a:pt x="5449212" y="3672336"/>
                </a:lnTo>
                <a:cubicBezTo>
                  <a:pt x="5345764" y="3916913"/>
                  <a:pt x="5103588" y="4088525"/>
                  <a:pt x="4821328" y="4088525"/>
                </a:cubicBezTo>
                <a:lnTo>
                  <a:pt x="681434" y="4088525"/>
                </a:lnTo>
                <a:cubicBezTo>
                  <a:pt x="305088" y="4088525"/>
                  <a:pt x="0" y="3783437"/>
                  <a:pt x="0" y="3407091"/>
                </a:cubicBezTo>
                <a:lnTo>
                  <a:pt x="0" y="681434"/>
                </a:lnTo>
                <a:cubicBezTo>
                  <a:pt x="0" y="305088"/>
                  <a:pt x="305088" y="0"/>
                  <a:pt x="6814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642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fa, kültéri, növény, erdő látható&#10;&#10;Automatikusan generált leírás">
            <a:extLst>
              <a:ext uri="{FF2B5EF4-FFF2-40B4-BE49-F238E27FC236}">
                <a16:creationId xmlns:a16="http://schemas.microsoft.com/office/drawing/2014/main" id="{141F6A87-C91D-07FE-8E2C-8CE3B89F5C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95A9F8-20EF-7EF2-9781-7CBAFB49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latin typeface="Algerian" panose="04020705040A02060702" pitchFamily="82" charset="0"/>
              </a:rPr>
              <a:t>mérési eredmények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119009E6-F70D-99DB-0409-BC1B3276D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788" y="127590"/>
            <a:ext cx="5284349" cy="6602820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40DC49DE-6F92-9FC0-F5B0-926B9A66BBAD}"/>
              </a:ext>
            </a:extLst>
          </p:cNvPr>
          <p:cNvSpPr txBox="1"/>
          <p:nvPr/>
        </p:nvSpPr>
        <p:spPr>
          <a:xfrm>
            <a:off x="811763" y="2065867"/>
            <a:ext cx="553916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Átlagos magassági eltérés: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-2,7 m  </a:t>
            </a:r>
            <a:r>
              <a:rPr lang="hu-HU" sz="2000" dirty="0">
                <a:latin typeface="Bookman Old Style" panose="02050604050505020204" pitchFamily="18" charset="0"/>
              </a:rPr>
              <a:t>az isaszegi területek és a többi erdőrészlet között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A varianciaanalízis szignifikáns különbséget mutatott az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isaszegi és a kecskeméti területek </a:t>
            </a:r>
            <a:r>
              <a:rPr lang="hu-HU" sz="2000" dirty="0">
                <a:latin typeface="Bookman Old Style" panose="02050604050505020204" pitchFamily="18" charset="0"/>
              </a:rPr>
              <a:t>között (</a:t>
            </a:r>
            <a:r>
              <a:rPr lang="hu-HU" sz="2000" i="1" dirty="0">
                <a:latin typeface="Bookman Old Style" panose="02050604050505020204" pitchFamily="18" charset="0"/>
              </a:rPr>
              <a:t>p=0,000831</a:t>
            </a:r>
            <a:r>
              <a:rPr lang="hu-HU" sz="2000" dirty="0">
                <a:latin typeface="Bookman Old Style" panose="02050604050505020204" pitchFamily="18" charset="0"/>
              </a:rPr>
              <a:t>).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Míg az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isaszegi területeken 4 új törzsfát </a:t>
            </a:r>
            <a:r>
              <a:rPr lang="hu-HU" sz="2000" dirty="0">
                <a:latin typeface="Bookman Old Style" panose="02050604050505020204" pitchFamily="18" charset="0"/>
              </a:rPr>
              <a:t>kellett szelektálni, addig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Kecskemét-Méheslaposon a 45 kísérleti parcellából 14 már nem tartalmazott életképes egyedeket.</a:t>
            </a:r>
          </a:p>
        </p:txBody>
      </p:sp>
    </p:spTree>
    <p:extLst>
      <p:ext uri="{BB962C8B-B14F-4D97-AF65-F5344CB8AC3E}">
        <p14:creationId xmlns:p14="http://schemas.microsoft.com/office/powerpoint/2010/main" val="35122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a, fű, kültéri, növény látható&#10;&#10;Automatikusan generált leírás">
            <a:extLst>
              <a:ext uri="{FF2B5EF4-FFF2-40B4-BE49-F238E27FC236}">
                <a16:creationId xmlns:a16="http://schemas.microsoft.com/office/drawing/2014/main" id="{1CA1CF96-8026-0995-38C6-0229EEC3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677333"/>
            <a:ext cx="12192000" cy="550333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95A9F8-20EF-7EF2-9781-7CBAFB49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latin typeface="Algerian" panose="04020705040A02060702" pitchFamily="82" charset="0"/>
              </a:rPr>
              <a:t>mérési eredmények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3E45295-0F83-B827-694A-6E67079FB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336" y="876839"/>
            <a:ext cx="6641664" cy="569021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34653FD0-1B11-922F-FFF9-900E80FFE525}"/>
              </a:ext>
            </a:extLst>
          </p:cNvPr>
          <p:cNvSpPr txBox="1"/>
          <p:nvPr/>
        </p:nvSpPr>
        <p:spPr>
          <a:xfrm>
            <a:off x="811763" y="2065867"/>
            <a:ext cx="4491757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Két esetben virágzik jól az akác: ha számára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ideálisak a feltételek</a:t>
            </a:r>
            <a:r>
              <a:rPr lang="hu-HU" sz="2000" dirty="0">
                <a:latin typeface="Bookman Old Style" panose="02050604050505020204" pitchFamily="18" charset="0"/>
              </a:rPr>
              <a:t>,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vagy ha kezd elpusztulni</a:t>
            </a:r>
            <a:r>
              <a:rPr lang="hu-HU" sz="2000" dirty="0">
                <a:latin typeface="Bookman Old Style" panose="02050604050505020204" pitchFamily="18" charset="0"/>
              </a:rPr>
              <a:t> az adott faegyed. Valószínűleg utóbbi figyelhető meg (a törzsfák állapotából következtetve) a debreceni, illetve a kecskeméti területeken is.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A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2022-es nyári aszály, illetve a 2023-as tavaszi kései fagyok </a:t>
            </a:r>
            <a:r>
              <a:rPr lang="hu-HU" sz="2000" dirty="0">
                <a:latin typeface="Bookman Old Style" panose="02050604050505020204" pitchFamily="18" charset="0"/>
              </a:rPr>
              <a:t>erős csapást mértek a fák egészségi állapotára. </a:t>
            </a:r>
          </a:p>
        </p:txBody>
      </p:sp>
    </p:spTree>
    <p:extLst>
      <p:ext uri="{BB962C8B-B14F-4D97-AF65-F5344CB8AC3E}">
        <p14:creationId xmlns:p14="http://schemas.microsoft.com/office/powerpoint/2010/main" val="64517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fa, kültéri, növény, erdő látható&#10;&#10;Automatikusan generált leírás">
            <a:extLst>
              <a:ext uri="{FF2B5EF4-FFF2-40B4-BE49-F238E27FC236}">
                <a16:creationId xmlns:a16="http://schemas.microsoft.com/office/drawing/2014/main" id="{A2751F6D-47C0-B6CD-C4D7-987ABE591E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677333"/>
            <a:ext cx="12192000" cy="550333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95A9F8-20EF-7EF2-9781-7CBAFB49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4681873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Algerian" panose="04020705040A02060702" pitchFamily="82" charset="0"/>
              </a:rPr>
              <a:t>Milyen</a:t>
            </a:r>
            <a:r>
              <a:rPr lang="en-US" dirty="0">
                <a:latin typeface="Algerian" panose="04020705040A02060702" pitchFamily="82" charset="0"/>
              </a:rPr>
              <a:t> </a:t>
            </a:r>
            <a:r>
              <a:rPr lang="en-US" dirty="0" err="1">
                <a:latin typeface="Algerian" panose="04020705040A02060702" pitchFamily="82" charset="0"/>
              </a:rPr>
              <a:t>jövő</a:t>
            </a:r>
            <a:r>
              <a:rPr lang="en-US" dirty="0">
                <a:latin typeface="Algerian" panose="04020705040A02060702" pitchFamily="82" charset="0"/>
              </a:rPr>
              <a:t> </a:t>
            </a:r>
            <a:r>
              <a:rPr lang="en-US" dirty="0" err="1">
                <a:latin typeface="Algerian" panose="04020705040A02060702" pitchFamily="82" charset="0"/>
              </a:rPr>
              <a:t>elé</a:t>
            </a:r>
            <a:r>
              <a:rPr lang="en-US" dirty="0">
                <a:latin typeface="Algerian" panose="04020705040A02060702" pitchFamily="82" charset="0"/>
              </a:rPr>
              <a:t> </a:t>
            </a:r>
            <a:r>
              <a:rPr lang="en-US" dirty="0" err="1">
                <a:latin typeface="Algerian" panose="04020705040A02060702" pitchFamily="82" charset="0"/>
              </a:rPr>
              <a:t>néz</a:t>
            </a:r>
            <a:r>
              <a:rPr lang="en-US" dirty="0">
                <a:latin typeface="Algerian" panose="04020705040A02060702" pitchFamily="82" charset="0"/>
              </a:rPr>
              <a:t> a </a:t>
            </a:r>
            <a:r>
              <a:rPr lang="en-US" dirty="0" err="1">
                <a:latin typeface="Algerian" panose="04020705040A02060702" pitchFamily="82" charset="0"/>
              </a:rPr>
              <a:t>fafaj</a:t>
            </a:r>
            <a:r>
              <a:rPr lang="en-US" dirty="0">
                <a:latin typeface="Algerian" panose="04020705040A02060702" pitchFamily="82" charset="0"/>
              </a:rPr>
              <a:t>?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B20EBAF-2885-41B5-194F-E49926027A84}"/>
              </a:ext>
            </a:extLst>
          </p:cNvPr>
          <p:cNvSpPr txBox="1"/>
          <p:nvPr/>
        </p:nvSpPr>
        <p:spPr>
          <a:xfrm>
            <a:off x="685801" y="2142067"/>
            <a:ext cx="4077271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just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43D0F7"/>
                </a:solidFill>
                <a:latin typeface="Bookman Old Style" panose="02050604050505020204" pitchFamily="18" charset="0"/>
              </a:rPr>
              <a:t> </a:t>
            </a:r>
            <a:r>
              <a:rPr lang="en-US" dirty="0" err="1">
                <a:solidFill>
                  <a:srgbClr val="43D0F7"/>
                </a:solidFill>
                <a:latin typeface="Bookman Old Style" panose="02050604050505020204" pitchFamily="18" charset="0"/>
              </a:rPr>
              <a:t>Klímaváltozás</a:t>
            </a:r>
            <a:r>
              <a:rPr lang="en-US" dirty="0">
                <a:solidFill>
                  <a:srgbClr val="43D0F7"/>
                </a:solidFill>
                <a:latin typeface="Bookman Old Style" panose="02050604050505020204" pitchFamily="18" charset="0"/>
              </a:rPr>
              <a:t> </a:t>
            </a:r>
          </a:p>
          <a:p>
            <a:pPr marL="285750" indent="-285750" algn="just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solidFill>
                  <a:srgbClr val="43D0F7"/>
                </a:solidFill>
                <a:latin typeface="Bookman Old Style" panose="02050604050505020204" pitchFamily="18" charset="0"/>
              </a:rPr>
              <a:t>Faj</a:t>
            </a:r>
            <a:r>
              <a:rPr lang="en-US" dirty="0">
                <a:solidFill>
                  <a:srgbClr val="43D0F7"/>
                </a:solidFill>
                <a:latin typeface="Bookman Old Style" panose="02050604050505020204" pitchFamily="18" charset="0"/>
              </a:rPr>
              <a:t> </a:t>
            </a:r>
            <a:r>
              <a:rPr lang="en-US" dirty="0" err="1">
                <a:solidFill>
                  <a:srgbClr val="43D0F7"/>
                </a:solidFill>
                <a:latin typeface="Bookman Old Style" panose="02050604050505020204" pitchFamily="18" charset="0"/>
              </a:rPr>
              <a:t>és</a:t>
            </a:r>
            <a:r>
              <a:rPr lang="en-US" dirty="0">
                <a:solidFill>
                  <a:srgbClr val="43D0F7"/>
                </a:solidFill>
                <a:latin typeface="Bookman Old Style" panose="02050604050505020204" pitchFamily="18" charset="0"/>
              </a:rPr>
              <a:t> </a:t>
            </a:r>
            <a:r>
              <a:rPr lang="en-US" dirty="0" err="1">
                <a:solidFill>
                  <a:srgbClr val="43D0F7"/>
                </a:solidFill>
                <a:latin typeface="Bookman Old Style" panose="02050604050505020204" pitchFamily="18" charset="0"/>
              </a:rPr>
              <a:t>fajtafenntartás</a:t>
            </a:r>
            <a:r>
              <a:rPr lang="hu-HU" dirty="0">
                <a:solidFill>
                  <a:srgbClr val="43D0F7"/>
                </a:solidFill>
                <a:latin typeface="Bookman Old Style" panose="02050604050505020204" pitchFamily="18" charset="0"/>
              </a:rPr>
              <a:t>*</a:t>
            </a:r>
            <a:r>
              <a:rPr lang="en-US" dirty="0">
                <a:solidFill>
                  <a:srgbClr val="43D0F7"/>
                </a:solidFill>
                <a:latin typeface="Bookman Old Style" panose="02050604050505020204" pitchFamily="18" charset="0"/>
              </a:rPr>
              <a:t> </a:t>
            </a:r>
            <a:r>
              <a:rPr lang="en-US" dirty="0">
                <a:latin typeface="Bookman Old Style" panose="02050604050505020204" pitchFamily="18" charset="0"/>
              </a:rPr>
              <a:t>– </a:t>
            </a:r>
            <a:r>
              <a:rPr lang="en-US" dirty="0" err="1">
                <a:latin typeface="Bookman Old Style" panose="02050604050505020204" pitchFamily="18" charset="0"/>
              </a:rPr>
              <a:t>folyamatos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fenotípusra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való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szelektálás</a:t>
            </a:r>
            <a:endParaRPr lang="en-US" dirty="0">
              <a:latin typeface="Bookman Old Style" panose="02050604050505020204" pitchFamily="18" charset="0"/>
            </a:endParaRPr>
          </a:p>
          <a:p>
            <a:pPr marL="285750" indent="-285750" algn="just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 err="1">
                <a:solidFill>
                  <a:srgbClr val="43D0F7"/>
                </a:solidFill>
                <a:latin typeface="Bookman Old Style" panose="02050604050505020204" pitchFamily="18" charset="0"/>
              </a:rPr>
              <a:t>Változó</a:t>
            </a:r>
            <a:r>
              <a:rPr lang="en-US" dirty="0">
                <a:solidFill>
                  <a:srgbClr val="43D0F7"/>
                </a:solidFill>
                <a:latin typeface="Bookman Old Style" panose="02050604050505020204" pitchFamily="18" charset="0"/>
              </a:rPr>
              <a:t> </a:t>
            </a:r>
            <a:r>
              <a:rPr lang="en-US" dirty="0" err="1">
                <a:solidFill>
                  <a:srgbClr val="43D0F7"/>
                </a:solidFill>
                <a:latin typeface="Bookman Old Style" panose="02050604050505020204" pitchFamily="18" charset="0"/>
              </a:rPr>
              <a:t>ökoszisztéma</a:t>
            </a:r>
            <a:r>
              <a:rPr lang="en-US" dirty="0">
                <a:solidFill>
                  <a:srgbClr val="43D0F7"/>
                </a:solidFill>
                <a:latin typeface="Bookman Old Style" panose="02050604050505020204" pitchFamily="18" charset="0"/>
              </a:rPr>
              <a:t>, </a:t>
            </a:r>
            <a:r>
              <a:rPr lang="en-US" dirty="0" err="1">
                <a:solidFill>
                  <a:srgbClr val="43D0F7"/>
                </a:solidFill>
                <a:latin typeface="Bookman Old Style" panose="02050604050505020204" pitchFamily="18" charset="0"/>
              </a:rPr>
              <a:t>változó</a:t>
            </a:r>
            <a:r>
              <a:rPr lang="en-US" dirty="0">
                <a:solidFill>
                  <a:srgbClr val="43D0F7"/>
                </a:solidFill>
                <a:latin typeface="Bookman Old Style" panose="02050604050505020204" pitchFamily="18" charset="0"/>
              </a:rPr>
              <a:t> </a:t>
            </a:r>
            <a:r>
              <a:rPr lang="en-US" dirty="0" err="1">
                <a:solidFill>
                  <a:srgbClr val="43D0F7"/>
                </a:solidFill>
                <a:latin typeface="Bookman Old Style" panose="02050604050505020204" pitchFamily="18" charset="0"/>
              </a:rPr>
              <a:t>szemlélet</a:t>
            </a:r>
            <a:r>
              <a:rPr lang="en-US" dirty="0">
                <a:solidFill>
                  <a:srgbClr val="43D0F7"/>
                </a:solidFill>
                <a:latin typeface="Bookman Old Style" panose="02050604050505020204" pitchFamily="18" charset="0"/>
              </a:rPr>
              <a:t> </a:t>
            </a:r>
            <a:r>
              <a:rPr lang="en-US" dirty="0">
                <a:latin typeface="Bookman Old Style" panose="02050604050505020204" pitchFamily="18" charset="0"/>
              </a:rPr>
              <a:t>ill. </a:t>
            </a:r>
            <a:r>
              <a:rPr lang="en-US" dirty="0" err="1">
                <a:latin typeface="Bookman Old Style" panose="02050604050505020204" pitchFamily="18" charset="0"/>
              </a:rPr>
              <a:t>kereslet</a:t>
            </a:r>
            <a:r>
              <a:rPr lang="en-US" dirty="0">
                <a:latin typeface="Bookman Old Style" panose="02050604050505020204" pitchFamily="18" charset="0"/>
              </a:rPr>
              <a:t> a </a:t>
            </a:r>
            <a:r>
              <a:rPr lang="hu-HU" dirty="0">
                <a:latin typeface="Bookman Old Style" panose="02050604050505020204" pitchFamily="18" charset="0"/>
              </a:rPr>
              <a:t>nem szakmabeliek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részéről</a:t>
            </a:r>
            <a:endParaRPr lang="en-US" dirty="0">
              <a:latin typeface="Bookman Old Style" panose="02050604050505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0820A0-B14B-4F1C-8DDA-174AC2B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4" name="Freeform 98">
              <a:extLst>
                <a:ext uri="{FF2B5EF4-FFF2-40B4-BE49-F238E27FC236}">
                  <a16:creationId xmlns:a16="http://schemas.microsoft.com/office/drawing/2014/main" id="{A0B952A8-34E8-46AE-B7EC-D9FB3BF1E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7C0821D-1BFC-498C-BEE4-6CE6B6B2C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CAE6635-A640-4DF6-8A57-8989A6B7B8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A16D7B4-883D-4B71-A28E-8BDCD687E8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72A9B10-2C9E-4DDF-8C99-874229A492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EF75B38-CC94-4DE1-A968-D9E320A926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0E9350D-D958-4D62-8379-58ADFF9545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1CA4590-01F5-4F10-A727-F0EE16FD3E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4D2BBC3-F36B-4D06-BCA7-F71AD66980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9AD5E0B-9B13-4228-A23D-83F17DD01A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E153321-B19E-4FA5-8A22-05A91F2AC4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CB9B077-591C-4298-888F-32BB6D0AB6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6FAFF7A-3D2E-40E1-961C-C2875D67D3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7AB21FA-AE5F-4714-968F-356DEE791F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A657826-1C0D-47DD-9B11-E93A32B64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0DC7092-7C59-441C-9840-7163FAB2D6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56E4341-2683-4149-A265-F498A3B79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2D68886-7F13-46BC-9D15-BAF1B45EC3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17C4A21-61C9-400C-B013-440B0338B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DB85B97-7A10-452C-95EB-4CBC73A729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A1D773-A4DC-4A3D-BB9D-E056BAC3B7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A7184E7-1D5B-4687-8ADC-B776C1EFB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32D3DC5-864B-4B44-9E09-2FE1AD048A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0DB5CCD-3BBF-45CE-B561-4579A82BD0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1DD1944-44B9-4A99-A105-7C364538CA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5ACDF35-7550-4E16-9914-613447CC0F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BE9C83A-DEB3-4D63-A163-8223B68140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6FFC901-4314-4DC8-BCF5-34E1ACC59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ACA1D64-7220-4CB4-9BF1-69B45B4822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565C435-F20D-4ACD-921E-A46F19D671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88848F1-0711-4763-BC8B-76970B5C8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F1F2F9F-1FE7-4945-95B9-09731BE954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D030805-517F-4B88-A49B-B0E89A0A9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51D02D9-7DCC-42F6-BBD4-62F841ED4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0B07484-4B4C-4B4E-9841-E455CCF19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183CA18-F3C2-4329-AC85-63B53C6A6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F40AEE3-A69A-4F08-95EC-D4427E2461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92C26C7-E36B-4C29-9C8B-963C7C350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A2AB60F-895F-49A6-A514-5EDE49E67C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A53213F-862F-474E-9DE6-F06F3F344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D556880-E892-4297-B930-959E868A1F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786BA14-25A0-4244-92EE-40B324E323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4A8FE26-68CA-4ED2-AC18-175CCD3855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02032B0-7225-492F-A909-4A5FA8B1C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AA3885E-E420-40C5-8B05-E5167027D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A973D3B-A048-46C9-8DA7-6792F2F949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BAEE237-4C03-4C0B-9951-EB14A5362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E1D87A6-7BC8-4BD7-A2B9-B64555B75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17DFB34-0FF3-45E0-86D1-14367FD4E1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B72F8F4-90B4-4099-B7E7-4F060A017D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9A58548-CA86-4B09-9534-0B9F46F1C6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395729B-8C0E-41B8-B3ED-3E25B3289D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3910024-5A98-44CB-96D6-6F18BEE2B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71B185B-BD9C-4F33-A1CA-8053DC4F18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D04AC18-163B-4734-89C3-160679520D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08A3168-5207-4A96-AF77-4442A6DD4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103104E-3B79-4584-BC67-161734567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DAE2661F-465D-44F7-832A-93816854D4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6351CA6-C76B-4C66-9378-C385BBE40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42756B9-0921-4B55-B129-1C794D4FD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737841ED-C77C-4824-BBDB-A4AD5CC4C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4E74C45-8542-46B2-AAA4-9749090683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B975665-5AAD-40D4-AC00-1047ED6593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046CFA9-FF2B-4D62-8063-8D68FF4801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50C0FC6-86F2-4AAC-9174-25FB83DA6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8652921-868F-4CCF-B70C-034DAD2E76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2A55E7D-1C8A-4438-A99F-3ACAC87A77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3610C07-2EF7-4475-AF6C-9CA4C0645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B17D69AF-D03D-4514-A534-475B175912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70FDC14-72EE-470D-876E-651741365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BEAC2A8-991D-4B96-ABE3-9A32625B22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4FDD02D-2AD2-4A6C-BBC9-15591F457B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6844DDA-5D96-4DEA-A208-28BBA35901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96F2E86-56F4-4B0C-8D83-55D2865C87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C193D075-DE33-4AD6-937B-FC2912872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59EA056-638E-430D-AE76-796F1ED38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D75FB12-06AB-46A1-BFE4-D16F35625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51D4855-B924-45D6-A884-31A6BC9630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397D34C-609D-44DB-AFF8-75858A4F31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EA17769-C4B1-4138-875F-A58D5D8497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B02E948-8CD2-4C3C-9E5D-262DAC3C9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F8E025EC-8201-4DC5-B858-C2EEA8121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D00349E-7825-4D5D-81A3-6A5FB2D95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B0493F4-7EE3-40BC-9693-4C3011697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5D627BB-BD2B-4E33-837E-94DABD948C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948FD7F-4A95-419F-9592-F1AE43EB3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6D13955-7897-45BF-AE8D-F635DE729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D38C1DF-38DA-4D6D-AEDD-F23C531045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618B3C8-757B-4262-8325-56E79801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BC63D8C-C95A-4588-AEC8-83438699A3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1EBAFC9-1157-4512-A58B-E8DBDCB0E0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5C42AD4-0C0A-44F8-BEF5-76D798BB14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FA2FDF3F-1D8B-4D7F-9713-D2785051C4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CE5C02B7-5014-410B-A59B-ABA9017C9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FA738C92-C3B6-43D5-A718-230FE5A78A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7FDBFA0-A00A-4C49-A38C-5197E28B1E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62F2930-B81B-47BF-BAB6-6CD862E0AC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DB0E661-1786-4C8B-B4AA-1C46DBB09F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AE039B6-9B91-4DF7-B2E1-BEC620E8AF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09B3898-68D4-4032-973C-3297FA2A0B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6FDF469-A729-4C34-9A4E-FC7F50FB6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B42661BA-C51F-493E-BA84-7E8E02647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CA6BFC1-5596-4F25-8834-B82EC76C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DC0C4EA-8B26-488D-842A-8492C28EF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1365199F-3DA2-4ECE-8AA0-B37E7E3AFB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9F8EAD3C-6628-48E5-A004-B34EFF17E2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627E51D-F7F3-432F-B018-3390B0A3E2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B0A796D9-B9B7-497E-91F4-257D2CCAA2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4E17776-2D77-4801-AFE4-553D807E01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AF653420-3C79-432A-9CAB-6A4AEC545B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CB4F431F-451E-4136-B596-17B639632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75E18572-BE7A-4234-B454-FD38ABFAE2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5EB9F985-7C1A-4BFE-A4DC-F35AA0D04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00648B4-39E6-409B-A151-2A6CC6D3C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013A2463-A9F5-45B4-804E-5595FAE42C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CBF3193A-025E-4BE6-9AD5-D3106F9D78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2832A9B-55E5-494A-A717-3617EDD1F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C0DA7BF-4BD6-46F6-91A1-E38E259FC7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87B5F7E4-8A2A-468D-8EF3-6D7171EBC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F6A8F3CE-3B42-4770-8933-7C9BCA91B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224EF38-8522-4A6A-BA96-BAAB1A136C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42B702F4-3A4F-475E-A874-62BA9C76A0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BF12728-61DB-4CA7-BFEA-C67E21001E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2A114F6C-B377-4620-9C72-92D0FA5095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85FB219-37DC-4CBB-BDEF-43EF98EB0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060F2EE-256C-4A23-A980-9C317EA5F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52F37857-F893-4D54-B377-60870C91BC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F5DEA293-2202-41FF-B5FE-71F06BAA6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A9C59CAC-07BD-4C27-8926-C55E46BD10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480FA13A-0B04-4946-9A24-2701584E2D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88CE1CC-C8B3-470F-9512-B590AF9DE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C1809CD-B912-4E69-A5A5-94EA27B28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B9E3C6C-40C8-4A98-B0AF-C45C41484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DBE61EAD-B3F8-4E77-B3B6-0A3374C0F2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4303657B-9569-4CB6-A870-F7D678DE67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95E1DFB-B252-4CBC-95A8-D1DC68A185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2D7B24AC-E1C7-4A27-BACA-0AE3C159FD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97ECB039-4BBD-4991-8C57-7D90D4A22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38517C97-1250-4775-B725-2CBD677C3F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C9679D68-007E-47A6-A882-07A8088B5C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767BAF92-FB48-468A-B633-46749349E5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2875629C-FBE1-4E58-82B5-53DBC3ABD0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CC29FC6C-B918-40F3-AAAA-1A4F1DFBE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2D55E2D8-4D39-4F44-AAE7-B3B2DDDB5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8EF38C89-9B35-40D5-A2EC-AE4FFF1712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15C842FE-0918-4A9A-B4F3-F69C539B3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C5A2FDBE-9CE6-41C7-A149-1FC75441C4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FE76B3FC-2648-4EF2-A363-8AED916B45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57AD43BF-C5AB-4324-B39E-5E3AFC887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1D7FC0CC-E465-4316-A7B6-42441D27DC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5EF568F1-4905-4D65-8510-683A87097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B0779A11-5E9E-4455-8DB7-6BF1F0BA4E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2B884067-174C-4C5C-955E-462157D0FA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BE5F0FA8-85D6-4B51-B2A8-027AC28D82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E76C2522-4938-48D4-9ACE-F61BC4527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119966D-0585-4354-991F-856ADF670D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6931C16B-534C-413B-A404-870528429A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88EA28D-0FC2-4BEA-B3EB-D9DEB3C4F7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1F2052B6-705D-484A-9856-BCC35D311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B357007E-5B0B-4BC1-96BB-2F9A55E28B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144B8928-2E44-471E-818A-AC5F8B9B1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D3F906D0-CE7C-484D-8C11-5011F768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520984" y="3122486"/>
            <a:ext cx="2928062" cy="2544637"/>
            <a:chOff x="5281603" y="104899"/>
            <a:chExt cx="6910397" cy="6005491"/>
          </a:xfrm>
        </p:grpSpPr>
        <p:sp>
          <p:nvSpPr>
            <p:cNvPr id="178" name="Freeform 183">
              <a:extLst>
                <a:ext uri="{FF2B5EF4-FFF2-40B4-BE49-F238E27FC236}">
                  <a16:creationId xmlns:a16="http://schemas.microsoft.com/office/drawing/2014/main" id="{0FE191C3-385B-4E2B-ADE9-0FA9E09CA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DF236ECF-9469-429F-B950-E6274E93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ACFB9B6B-3B4B-406C-A9C4-9E15E8EDA9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1185F607-E801-4999-8E05-0C8486DAAA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2AE80DE6-1860-413C-83A4-3D16C772FC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CA67FE0-1324-427A-A3EB-EC0E27E8DA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7426A4D5-E148-458E-81B7-A67551CC52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5AE534E1-BFC4-4B6F-B4A6-D0331A128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F6D2BC14-55E1-4250-A703-26EAE5BEB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D28FA0B2-4451-4A40-A6A8-B5B2BFFD22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695551A0-FD49-4C51-9936-31AADCF8F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21AA33D7-B8C3-4A4C-B04C-90496559F6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11C7CB-C8A3-4FA2-8919-4BDE08B8C0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04122C9F-7650-4E2A-BBDD-5ED1794298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B2331B0F-4B2B-49FF-B210-A548BEE14B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9E66A3B2-EAB9-4D0F-8CC6-133C4B8D2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A5D255CC-F767-47F3-9B04-0F597091D8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E6FFD6E-D10A-4E69-B92A-1C3D4AD900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9BAE1242-2228-4493-81B5-F7807B8DAC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A6A8552-686E-44B0-AA9A-9488BB77F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7C45C190-42DB-4A86-A102-D04A25E1E1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DC2E5DE9-3511-45AE-9F95-710C8211A3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53F3C6F6-47A6-4265-878C-5092E9328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82B1F3E7-F618-4E13-9E16-7118C45C7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A5E7DF9B-A62B-4C53-A661-B401D7195B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EEE4847E-481F-4419-AE1F-90DED5344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B13E9C09-74A8-40D0-BC37-74CA31F5D0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B0009143-1101-4DF3-B01E-766F9BE63D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995E8D24-3C05-4242-92BA-731FDA5AE6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A40A7CC8-D93E-41C0-8322-8EF549E1A5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0B91F070-941B-4307-9931-156C868BFF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BF90A755-20A8-4274-A4F7-BD624FECF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4D87C615-9E34-495E-8406-FAEFC2F845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11A383A9-4CA6-4FAB-9F61-C5E53DBF8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D7B6069C-3205-4BBB-ADDF-D85A07E550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98083F5B-DC24-40B3-92D2-BF90631145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1AEA55FF-DDBB-4AA2-ACBD-9A4D56FFCC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2E00B1FB-F492-483C-B4D3-893BE48D29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576CFD40-49E1-465A-9B23-F9D980D9A4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5D63EDB7-C852-43C0-9954-6F2196FABE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316E726A-0F37-45E3-9BDF-42ECAA68F6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29E8E54E-8FB5-4650-AD2D-C65F3F53A9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33018142-C705-4D1B-8C27-83842B8D1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4B029D1D-41B1-45D6-8FC5-9EBEEEBD51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238CE0A4-BE74-4418-8DB6-FC0A39102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C5DC5DB6-FAE4-45E0-A0E5-E613B8D7E1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3FBB2B3B-650C-4D6B-BA13-A71D6CB8CD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AA61A363-0BE0-4381-9635-02A60AE9C1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F363EFF4-A1A6-4E57-8128-D13002EAD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744B3004-D3A0-4C95-8618-02CD578CC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48511694-389A-4FA7-950D-D0B63A422C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03CF007D-1A35-4653-994F-C5DC685C43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E268873C-3BA1-4848-8A1E-55D4416950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6F28B5E8-5EF7-40C6-8012-75E3ADCB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C4DD4F11-6920-4398-88A7-0C571FA3F9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B87C9D72-9386-43D4-9C27-2B0A676624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6903FC60-7B4A-4E8D-B64E-A6570168D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1565646A-F4D1-434F-ACCE-BC14E5D049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EB5384FB-B917-47C4-9BEF-B81DFEE8C2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03934C7C-17F3-44A9-96A6-AC1E3AFE0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88AF32D4-0DB1-4F6F-8B2B-27519AB902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E8FB5CFF-2F83-4320-9CD0-CCD78775EC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C85CC5D7-8944-4B99-92D2-D827AB9C4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F55CCF6E-2B52-4B36-872D-542D0CDD7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12D2E4E5-D86C-41AF-B664-F7E077398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1B38EA97-5B13-4977-B58D-0B28E2D8BA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0CC35DD3-5BF6-4C99-93A1-C0F5ACAB7A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A69C8543-88BB-4CDA-8EF5-2850685210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A091AE30-82E9-4674-9E65-5042AB251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9A3D2800-7BCF-4C76-9CCD-6962D5E5E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2AD91264-05B7-4454-AE8C-BAC45B33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2047D64C-CE38-4EDA-8EA5-8A805D525A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A3C33408-5D0E-4DE4-8945-9001979D3E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E1AE14B5-3844-4A66-A8BC-CD8538C562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5F78B15A-17F2-474B-A6B5-34B225EBA0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114C9FE9-2E7D-466C-978D-713D0A6624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882ACEF4-C446-4969-92B5-8649558C27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DDA39D67-86FF-418E-9876-AB14AFD793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2D3BF31F-EEDE-4027-BAE2-CD14B138C5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F37BBBCA-15AD-4E11-813C-E58EE564FD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Kép 4">
            <a:extLst>
              <a:ext uri="{FF2B5EF4-FFF2-40B4-BE49-F238E27FC236}">
                <a16:creationId xmlns:a16="http://schemas.microsoft.com/office/drawing/2014/main" id="{1CA1CF96-8026-0995-38C6-0229EEC307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431" b="27431"/>
          <a:stretch/>
        </p:blipFill>
        <p:spPr>
          <a:xfrm>
            <a:off x="5959325" y="2806240"/>
            <a:ext cx="2902538" cy="2902537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6" name="Kép 5" descr="A képen fa, kültéri, gyümölcs, növény látható&#10;&#10;Automatikusan generált leírás">
            <a:extLst>
              <a:ext uri="{FF2B5EF4-FFF2-40B4-BE49-F238E27FC236}">
                <a16:creationId xmlns:a16="http://schemas.microsoft.com/office/drawing/2014/main" id="{E198AB8F-02B1-8569-720D-D62A153FBE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054" r="1" b="33425"/>
          <a:stretch/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8" name="Kép 7" descr="A képen fa, kültéri, növény, ág látható&#10;&#10;Automatikusan generált leírás">
            <a:extLst>
              <a:ext uri="{FF2B5EF4-FFF2-40B4-BE49-F238E27FC236}">
                <a16:creationId xmlns:a16="http://schemas.microsoft.com/office/drawing/2014/main" id="{8CA2AA20-35E2-C306-493E-3F1192C986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09" r="27691" b="-1"/>
          <a:stretch/>
        </p:blipFill>
        <p:spPr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83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övegdoboz 24">
            <a:extLst>
              <a:ext uri="{FF2B5EF4-FFF2-40B4-BE49-F238E27FC236}">
                <a16:creationId xmlns:a16="http://schemas.microsoft.com/office/drawing/2014/main" id="{3CF8BF2C-4B17-A6B6-83DE-C92EB14CF820}"/>
              </a:ext>
            </a:extLst>
          </p:cNvPr>
          <p:cNvSpPr txBox="1"/>
          <p:nvPr/>
        </p:nvSpPr>
        <p:spPr>
          <a:xfrm>
            <a:off x="2164475" y="539050"/>
            <a:ext cx="7863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latin typeface="Bookman Old Style" panose="02050604050505020204" pitchFamily="18" charset="0"/>
              </a:rPr>
              <a:t>Köszönöm a megtisztelő figyelmet!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23C966E1-F220-96AB-923D-CE29E61640D3}"/>
              </a:ext>
            </a:extLst>
          </p:cNvPr>
          <p:cNvSpPr txBox="1"/>
          <p:nvPr/>
        </p:nvSpPr>
        <p:spPr>
          <a:xfrm>
            <a:off x="3788293" y="6079555"/>
            <a:ext cx="501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Bookman Old Style" panose="02050604050505020204" pitchFamily="18" charset="0"/>
              </a:rPr>
              <a:t>Elérhetőség: porcsin.alexandra@gmail.com</a:t>
            </a:r>
          </a:p>
        </p:txBody>
      </p:sp>
      <p:pic>
        <p:nvPicPr>
          <p:cNvPr id="38" name="Kép 37" descr="A képen kültéri, pillangó, gerinctelen, Lepkék és pillangók látható&#10;&#10;Automatikusan generált leírás">
            <a:extLst>
              <a:ext uri="{FF2B5EF4-FFF2-40B4-BE49-F238E27FC236}">
                <a16:creationId xmlns:a16="http://schemas.microsoft.com/office/drawing/2014/main" id="{508AE497-F081-A60E-E900-FB3E21C2FE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70" t="23142" r="18480" b="24751"/>
          <a:stretch>
            <a:fillRect/>
          </a:stretch>
        </p:blipFill>
        <p:spPr>
          <a:xfrm>
            <a:off x="7704080" y="1301798"/>
            <a:ext cx="3752194" cy="3573518"/>
          </a:xfrm>
          <a:custGeom>
            <a:avLst/>
            <a:gdLst>
              <a:gd name="connsiteX0" fmla="*/ 1876097 w 3752194"/>
              <a:gd name="connsiteY0" fmla="*/ 0 h 3573518"/>
              <a:gd name="connsiteX1" fmla="*/ 3752194 w 3752194"/>
              <a:gd name="connsiteY1" fmla="*/ 1786759 h 3573518"/>
              <a:gd name="connsiteX2" fmla="*/ 1876097 w 3752194"/>
              <a:gd name="connsiteY2" fmla="*/ 3573518 h 3573518"/>
              <a:gd name="connsiteX3" fmla="*/ 0 w 3752194"/>
              <a:gd name="connsiteY3" fmla="*/ 1786759 h 3573518"/>
              <a:gd name="connsiteX4" fmla="*/ 1876097 w 3752194"/>
              <a:gd name="connsiteY4" fmla="*/ 0 h 357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2194" h="3573518">
                <a:moveTo>
                  <a:pt x="1876097" y="0"/>
                </a:moveTo>
                <a:cubicBezTo>
                  <a:pt x="2912237" y="0"/>
                  <a:pt x="3752194" y="799959"/>
                  <a:pt x="3752194" y="1786759"/>
                </a:cubicBezTo>
                <a:cubicBezTo>
                  <a:pt x="3752194" y="2773559"/>
                  <a:pt x="2912237" y="3573518"/>
                  <a:pt x="1876097" y="3573518"/>
                </a:cubicBezTo>
                <a:cubicBezTo>
                  <a:pt x="839957" y="3573518"/>
                  <a:pt x="0" y="2773559"/>
                  <a:pt x="0" y="1786759"/>
                </a:cubicBezTo>
                <a:cubicBezTo>
                  <a:pt x="0" y="799959"/>
                  <a:pt x="839957" y="0"/>
                  <a:pt x="1876097" y="0"/>
                </a:cubicBezTo>
                <a:close/>
              </a:path>
            </a:pathLst>
          </a:custGeom>
        </p:spPr>
      </p:pic>
      <p:pic>
        <p:nvPicPr>
          <p:cNvPr id="42" name="Kép 41" descr="A képen fa, növény, kültéri, szirom látható&#10;&#10;Automatikusan generált leírás">
            <a:extLst>
              <a:ext uri="{FF2B5EF4-FFF2-40B4-BE49-F238E27FC236}">
                <a16:creationId xmlns:a16="http://schemas.microsoft.com/office/drawing/2014/main" id="{588CBA79-0F1D-4BE6-E1FD-D7A2C6D7DD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72" t="9106" r="53685" b="10010"/>
          <a:stretch>
            <a:fillRect/>
          </a:stretch>
        </p:blipFill>
        <p:spPr>
          <a:xfrm>
            <a:off x="157657" y="1210173"/>
            <a:ext cx="4792715" cy="4437654"/>
          </a:xfrm>
          <a:custGeom>
            <a:avLst/>
            <a:gdLst>
              <a:gd name="connsiteX0" fmla="*/ 2508059 w 5016119"/>
              <a:gd name="connsiteY0" fmla="*/ 0 h 4437654"/>
              <a:gd name="connsiteX1" fmla="*/ 5016119 w 5016119"/>
              <a:gd name="connsiteY1" fmla="*/ 2218827 h 4437654"/>
              <a:gd name="connsiteX2" fmla="*/ 2508059 w 5016119"/>
              <a:gd name="connsiteY2" fmla="*/ 4437654 h 4437654"/>
              <a:gd name="connsiteX3" fmla="*/ 0 w 5016119"/>
              <a:gd name="connsiteY3" fmla="*/ 2218827 h 4437654"/>
              <a:gd name="connsiteX4" fmla="*/ 2508059 w 5016119"/>
              <a:gd name="connsiteY4" fmla="*/ 0 h 443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119" h="4437654">
                <a:moveTo>
                  <a:pt x="2508059" y="0"/>
                </a:moveTo>
                <a:cubicBezTo>
                  <a:pt x="3893222" y="0"/>
                  <a:pt x="5016119" y="993403"/>
                  <a:pt x="5016119" y="2218827"/>
                </a:cubicBezTo>
                <a:cubicBezTo>
                  <a:pt x="5016119" y="3444251"/>
                  <a:pt x="3893222" y="4437654"/>
                  <a:pt x="2508059" y="4437654"/>
                </a:cubicBezTo>
                <a:cubicBezTo>
                  <a:pt x="1122896" y="4437654"/>
                  <a:pt x="0" y="3444251"/>
                  <a:pt x="0" y="2218827"/>
                </a:cubicBezTo>
                <a:cubicBezTo>
                  <a:pt x="0" y="993403"/>
                  <a:pt x="1122896" y="0"/>
                  <a:pt x="2508059" y="0"/>
                </a:cubicBezTo>
                <a:close/>
              </a:path>
            </a:pathLst>
          </a:custGeom>
        </p:spPr>
      </p:pic>
      <p:pic>
        <p:nvPicPr>
          <p:cNvPr id="46" name="Kép 45" descr="A képen fű, kültéri, rovar, gerinctelen látható&#10;&#10;Automatikusan generált leírás">
            <a:extLst>
              <a:ext uri="{FF2B5EF4-FFF2-40B4-BE49-F238E27FC236}">
                <a16:creationId xmlns:a16="http://schemas.microsoft.com/office/drawing/2014/main" id="{D98AFB0D-D16F-068E-89EE-156F66268E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727" t="41686" r="35696" b="33333"/>
          <a:stretch>
            <a:fillRect/>
          </a:stretch>
        </p:blipFill>
        <p:spPr>
          <a:xfrm>
            <a:off x="5675584" y="4249952"/>
            <a:ext cx="1881352" cy="1713186"/>
          </a:xfrm>
          <a:custGeom>
            <a:avLst/>
            <a:gdLst>
              <a:gd name="connsiteX0" fmla="*/ 940676 w 1881352"/>
              <a:gd name="connsiteY0" fmla="*/ 0 h 1713186"/>
              <a:gd name="connsiteX1" fmla="*/ 1881352 w 1881352"/>
              <a:gd name="connsiteY1" fmla="*/ 856593 h 1713186"/>
              <a:gd name="connsiteX2" fmla="*/ 940676 w 1881352"/>
              <a:gd name="connsiteY2" fmla="*/ 1713186 h 1713186"/>
              <a:gd name="connsiteX3" fmla="*/ 0 w 1881352"/>
              <a:gd name="connsiteY3" fmla="*/ 856593 h 1713186"/>
              <a:gd name="connsiteX4" fmla="*/ 940676 w 1881352"/>
              <a:gd name="connsiteY4" fmla="*/ 0 h 1713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352" h="1713186">
                <a:moveTo>
                  <a:pt x="940676" y="0"/>
                </a:moveTo>
                <a:cubicBezTo>
                  <a:pt x="1460197" y="0"/>
                  <a:pt x="1881352" y="383510"/>
                  <a:pt x="1881352" y="856593"/>
                </a:cubicBezTo>
                <a:cubicBezTo>
                  <a:pt x="1881352" y="1329676"/>
                  <a:pt x="1460197" y="1713186"/>
                  <a:pt x="940676" y="1713186"/>
                </a:cubicBezTo>
                <a:cubicBezTo>
                  <a:pt x="421155" y="1713186"/>
                  <a:pt x="0" y="1329676"/>
                  <a:pt x="0" y="856593"/>
                </a:cubicBezTo>
                <a:cubicBezTo>
                  <a:pt x="0" y="383510"/>
                  <a:pt x="421155" y="0"/>
                  <a:pt x="94067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790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2B6084-F955-75B5-F9AD-8FA7396C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Általános bemutatás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0E44F30-668A-5CA5-88F4-D9DF77A3F883}"/>
              </a:ext>
            </a:extLst>
          </p:cNvPr>
          <p:cNvSpPr txBox="1"/>
          <p:nvPr/>
        </p:nvSpPr>
        <p:spPr>
          <a:xfrm>
            <a:off x="793102" y="2065866"/>
            <a:ext cx="34989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Származási terület</a:t>
            </a:r>
          </a:p>
          <a:p>
            <a:endParaRPr lang="hu-HU" sz="2000" dirty="0">
              <a:latin typeface="Bookman Old Style" panose="02050604050505020204" pitchFamily="18" charset="0"/>
            </a:endParaRPr>
          </a:p>
          <a:p>
            <a:pPr marL="447675"/>
            <a:r>
              <a:rPr lang="hu-HU" dirty="0">
                <a:latin typeface="Bookman Old Style" panose="02050604050505020204" pitchFamily="18" charset="0"/>
              </a:rPr>
              <a:t>A fehér akác (</a:t>
            </a:r>
            <a:r>
              <a:rPr lang="hu-HU" i="1" dirty="0">
                <a:latin typeface="Bookman Old Style" panose="02050604050505020204" pitchFamily="18" charset="0"/>
              </a:rPr>
              <a:t>Robinia pseudoacacia</a:t>
            </a:r>
            <a:r>
              <a:rPr lang="hu-HU" dirty="0">
                <a:latin typeface="Bookman Old Style" panose="02050604050505020204" pitchFamily="18" charset="0"/>
              </a:rPr>
              <a:t> L.) Észak-Amerika keleti részéről származik, mindössze néhány </a:t>
            </a:r>
            <a:r>
              <a:rPr lang="hu-HU" dirty="0">
                <a:solidFill>
                  <a:srgbClr val="43D0F7"/>
                </a:solidFill>
                <a:latin typeface="Bookman Old Style" panose="02050604050505020204" pitchFamily="18" charset="0"/>
              </a:rPr>
              <a:t>Appalache-hegységi populációból</a:t>
            </a:r>
            <a:r>
              <a:rPr lang="hu-HU" dirty="0">
                <a:latin typeface="Bookman Old Style" panose="02050604050505020204" pitchFamily="18" charset="0"/>
              </a:rPr>
              <a:t>.</a:t>
            </a:r>
          </a:p>
          <a:p>
            <a:pPr marL="447675"/>
            <a:endParaRPr lang="hu-HU" dirty="0">
              <a:latin typeface="Bookman Old Style" panose="02050604050505020204" pitchFamily="18" charset="0"/>
            </a:endParaRPr>
          </a:p>
          <a:p>
            <a:pPr marL="447675"/>
            <a:r>
              <a:rPr lang="hu-HU" dirty="0">
                <a:latin typeface="Bookman Old Style" panose="02050604050505020204" pitchFamily="18" charset="0"/>
              </a:rPr>
              <a:t>Európába </a:t>
            </a:r>
            <a:r>
              <a:rPr lang="hu-HU" dirty="0">
                <a:solidFill>
                  <a:srgbClr val="43D0F7"/>
                </a:solidFill>
                <a:latin typeface="Bookman Old Style" panose="02050604050505020204" pitchFamily="18" charset="0"/>
              </a:rPr>
              <a:t>Jean Robin</a:t>
            </a:r>
            <a:r>
              <a:rPr lang="hu-HU" dirty="0">
                <a:latin typeface="Bookman Old Style" panose="02050604050505020204" pitchFamily="18" charset="0"/>
              </a:rPr>
              <a:t>, IV. Henrik és XIII. Lajos francia uralkodók botanikusa hozta be </a:t>
            </a:r>
            <a:r>
              <a:rPr lang="hu-HU" dirty="0">
                <a:solidFill>
                  <a:srgbClr val="43D0F7"/>
                </a:solidFill>
                <a:latin typeface="Bookman Old Style" panose="02050604050505020204" pitchFamily="18" charset="0"/>
              </a:rPr>
              <a:t>1601</a:t>
            </a:r>
            <a:r>
              <a:rPr lang="hu-HU" dirty="0">
                <a:latin typeface="Bookman Old Style" panose="02050604050505020204" pitchFamily="18" charset="0"/>
              </a:rPr>
              <a:t>-ben.</a:t>
            </a:r>
          </a:p>
        </p:txBody>
      </p:sp>
      <p:pic>
        <p:nvPicPr>
          <p:cNvPr id="14" name="Kép 13" descr="A képen hüllő látható&#10;&#10;Automatikusan generált leírás">
            <a:extLst>
              <a:ext uri="{FF2B5EF4-FFF2-40B4-BE49-F238E27FC236}">
                <a16:creationId xmlns:a16="http://schemas.microsoft.com/office/drawing/2014/main" id="{110E803E-3BCE-D0E7-89E6-C628CDF3A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790" y="1590675"/>
            <a:ext cx="6095045" cy="4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D8199E64-6E5D-D1DC-D679-C0C1F70F6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774" y="132528"/>
            <a:ext cx="10401300" cy="682942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E2B6084-F955-75B5-F9AD-8FA7396C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Általános bemutatás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0E44F30-668A-5CA5-88F4-D9DF77A3F883}"/>
              </a:ext>
            </a:extLst>
          </p:cNvPr>
          <p:cNvSpPr txBox="1"/>
          <p:nvPr/>
        </p:nvSpPr>
        <p:spPr>
          <a:xfrm>
            <a:off x="685800" y="1997839"/>
            <a:ext cx="92395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Magyarországi elterjedése</a:t>
            </a:r>
          </a:p>
          <a:p>
            <a:pPr marL="1057275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Magyarországra hozatala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1710 és 1720 </a:t>
            </a:r>
            <a:r>
              <a:rPr lang="hu-HU" sz="2000" dirty="0">
                <a:latin typeface="Bookman Old Style" panose="02050604050505020204" pitchFamily="18" charset="0"/>
              </a:rPr>
              <a:t>közé datálható, 1885-ben 37.000 ha,  1911-ben 109.000 ha, 1938-ban pedig 400.000 ha-t foglalt el. </a:t>
            </a:r>
          </a:p>
          <a:p>
            <a:pPr marL="1057275" indent="-342900">
              <a:buFont typeface="Courier New" panose="02070309020205020404" pitchFamily="49" charset="0"/>
              <a:buChar char="o"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1057275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Jelenlegi területe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459 135 ha</a:t>
            </a:r>
            <a:r>
              <a:rPr lang="hu-HU" sz="2000" dirty="0">
                <a:latin typeface="Bookman Old Style" panose="02050604050505020204" pitchFamily="18" charset="0"/>
              </a:rPr>
              <a:t>, hazánk erdőterületének mintegy 24%-át foglalja el.</a:t>
            </a:r>
          </a:p>
          <a:p>
            <a:pPr marL="1057275" indent="-342900">
              <a:buFont typeface="Courier New" panose="02070309020205020404" pitchFamily="49" charset="0"/>
              <a:buChar char="o"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1057275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Elég sok területen a nem neki megfelelő termőhelyre ültették, „divat fafaj” volt egy időben főleg az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alföldfásítási program </a:t>
            </a:r>
            <a:r>
              <a:rPr lang="hu-HU" sz="2000" dirty="0">
                <a:latin typeface="Bookman Old Style" panose="02050604050505020204" pitchFamily="18" charset="0"/>
              </a:rPr>
              <a:t>keretében terjedt el.</a:t>
            </a:r>
          </a:p>
          <a:p>
            <a:pPr algn="just"/>
            <a:r>
              <a:rPr lang="hu-HU" sz="2000" dirty="0">
                <a:latin typeface="Bookman Old Style" panose="020506040505050202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6552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fa, kültéri, növény, erdő látható&#10;&#10;Automatikusan generált leírás">
            <a:extLst>
              <a:ext uri="{FF2B5EF4-FFF2-40B4-BE49-F238E27FC236}">
                <a16:creationId xmlns:a16="http://schemas.microsoft.com/office/drawing/2014/main" id="{307AFE4B-FD34-D601-070D-2D7E7E792D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0" y="762000"/>
            <a:ext cx="12192000" cy="54864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E2B6084-F955-75B5-F9AD-8FA7396C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Általános bemutatás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0E44F30-668A-5CA5-88F4-D9DF77A3F883}"/>
              </a:ext>
            </a:extLst>
          </p:cNvPr>
          <p:cNvSpPr txBox="1"/>
          <p:nvPr/>
        </p:nvSpPr>
        <p:spPr>
          <a:xfrm>
            <a:off x="793102" y="2065866"/>
            <a:ext cx="4506686" cy="400110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Ökológiai igény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DF8B344-3D4F-2DD3-5E73-43425EAEFFC7}"/>
              </a:ext>
            </a:extLst>
          </p:cNvPr>
          <p:cNvSpPr txBox="1"/>
          <p:nvPr/>
        </p:nvSpPr>
        <p:spPr>
          <a:xfrm>
            <a:off x="1095131" y="2584026"/>
            <a:ext cx="45066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Eredeti elterjedési területén:</a:t>
            </a:r>
          </a:p>
          <a:p>
            <a:pPr marL="874713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Nedves klímán él, évi </a:t>
            </a:r>
            <a:r>
              <a:rPr lang="hu-HU" sz="2000" dirty="0" err="1">
                <a:latin typeface="Bookman Old Style" panose="02050604050505020204" pitchFamily="18" charset="0"/>
              </a:rPr>
              <a:t>össz</a:t>
            </a:r>
            <a:r>
              <a:rPr lang="hu-HU" sz="2000" dirty="0">
                <a:latin typeface="Bookman Old Style" panose="02050604050505020204" pitchFamily="18" charset="0"/>
              </a:rPr>
              <a:t>. csapadék: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1020- 1830 mm</a:t>
            </a:r>
          </a:p>
          <a:p>
            <a:pPr marL="874713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150-210 fagymentes nap</a:t>
            </a:r>
          </a:p>
          <a:p>
            <a:pPr marL="874713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Tápanyagban gazdag,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nedves, vályogos, mészkő eredetű </a:t>
            </a:r>
            <a:r>
              <a:rPr lang="hu-HU" sz="2000" dirty="0">
                <a:latin typeface="Bookman Old Style" panose="02050604050505020204" pitchFamily="18" charset="0"/>
              </a:rPr>
              <a:t>talajok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EFEA2CD-1F0E-E917-EDAA-FD18CF41F4B4}"/>
              </a:ext>
            </a:extLst>
          </p:cNvPr>
          <p:cNvSpPr txBox="1"/>
          <p:nvPr/>
        </p:nvSpPr>
        <p:spPr>
          <a:xfrm>
            <a:off x="7232695" y="2584026"/>
            <a:ext cx="45066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Európában</a:t>
            </a:r>
          </a:p>
          <a:p>
            <a:pPr marL="874713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Kifejezetten szárazságtűrő,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500-550 mm</a:t>
            </a:r>
            <a:r>
              <a:rPr lang="hu-HU" sz="2000" dirty="0">
                <a:latin typeface="Bookman Old Style" panose="02050604050505020204" pitchFamily="18" charset="0"/>
              </a:rPr>
              <a:t> évi </a:t>
            </a:r>
            <a:r>
              <a:rPr lang="hu-HU" sz="2000" dirty="0" err="1">
                <a:latin typeface="Bookman Old Style" panose="02050604050505020204" pitchFamily="18" charset="0"/>
              </a:rPr>
              <a:t>össz</a:t>
            </a:r>
            <a:r>
              <a:rPr lang="hu-HU" sz="2000" dirty="0">
                <a:latin typeface="Bookman Old Style" panose="02050604050505020204" pitchFamily="18" charset="0"/>
              </a:rPr>
              <a:t>. csapadék</a:t>
            </a:r>
          </a:p>
          <a:p>
            <a:pPr marL="874713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Fagyérzékeny</a:t>
            </a:r>
          </a:p>
          <a:p>
            <a:pPr marL="874713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Homoktalajok, iszapos vályog talajok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2E978B9-6C99-0450-666D-009419EEA39A}"/>
              </a:ext>
            </a:extLst>
          </p:cNvPr>
          <p:cNvSpPr txBox="1"/>
          <p:nvPr/>
        </p:nvSpPr>
        <p:spPr>
          <a:xfrm>
            <a:off x="3046445" y="4919008"/>
            <a:ext cx="7547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Semleges, enyhén savas pH </a:t>
            </a:r>
            <a:r>
              <a:rPr lang="hu-HU" sz="2000" dirty="0">
                <a:latin typeface="Bookman Old Style" panose="02050604050505020204" pitchFamily="18" charset="0"/>
              </a:rPr>
              <a:t>talajok, a gyökérsarjakat viszont igyekszik lúgos rétegekben elhelyezni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A talaj </a:t>
            </a:r>
            <a:r>
              <a:rPr lang="hu-HU" sz="2000" dirty="0" err="1">
                <a:solidFill>
                  <a:srgbClr val="43D0F7"/>
                </a:solidFill>
                <a:latin typeface="Bookman Old Style" panose="02050604050505020204" pitchFamily="18" charset="0"/>
              </a:rPr>
              <a:t>levegőzöttségére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 igényes*</a:t>
            </a:r>
            <a:r>
              <a:rPr lang="hu-HU" sz="2000" dirty="0">
                <a:latin typeface="Bookman Old Style" panose="02050604050505020204" pitchFamily="18" charset="0"/>
              </a:rPr>
              <a:t>, az elöntést nem tűri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Nitrogéngyűjtő baktérium </a:t>
            </a:r>
            <a:r>
              <a:rPr lang="hu-HU" sz="2000" dirty="0">
                <a:latin typeface="Bookman Old Style" panose="02050604050505020204" pitchFamily="18" charset="0"/>
              </a:rPr>
              <a:t>– megváltoztatja a talajkémiát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Fényigényes</a:t>
            </a:r>
            <a:r>
              <a:rPr lang="hu-HU" sz="2000" dirty="0">
                <a:latin typeface="Bookman Old Style" panose="02050604050505020204" pitchFamily="18" charset="0"/>
              </a:rPr>
              <a:t>, de árnyéktűrése a talaj termőképességének növekedésével javul</a:t>
            </a:r>
          </a:p>
        </p:txBody>
      </p:sp>
    </p:spTree>
    <p:extLst>
      <p:ext uri="{BB962C8B-B14F-4D97-AF65-F5344CB8AC3E}">
        <p14:creationId xmlns:p14="http://schemas.microsoft.com/office/powerpoint/2010/main" val="369179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a, kültéri, növény, erdő látható&#10;&#10;Automatikusan generált leírás">
            <a:extLst>
              <a:ext uri="{FF2B5EF4-FFF2-40B4-BE49-F238E27FC236}">
                <a16:creationId xmlns:a16="http://schemas.microsoft.com/office/drawing/2014/main" id="{68A775EA-548C-7A3E-2D1E-C975594FE4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824478"/>
            <a:ext cx="12192000" cy="550333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E2B6084-F955-75B5-F9AD-8FA7396C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07907"/>
            <a:ext cx="10131425" cy="1456267"/>
          </a:xfrm>
        </p:spPr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Általános bemutatás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0E44F30-668A-5CA5-88F4-D9DF77A3F883}"/>
              </a:ext>
            </a:extLst>
          </p:cNvPr>
          <p:cNvSpPr txBox="1"/>
          <p:nvPr/>
        </p:nvSpPr>
        <p:spPr>
          <a:xfrm>
            <a:off x="685801" y="1618830"/>
            <a:ext cx="112531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Felhasználása</a:t>
            </a:r>
          </a:p>
          <a:p>
            <a:pPr marL="1057275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Faanyaga gyors növekedése ellenére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kemény, az időjárásnak ellenálló</a:t>
            </a:r>
          </a:p>
          <a:p>
            <a:pPr marL="1057275" indent="-342900">
              <a:buFont typeface="Courier New" panose="02070309020205020404" pitchFamily="49" charset="0"/>
              <a:buChar char="o"/>
            </a:pPr>
            <a:endParaRPr lang="hu-HU" sz="2000" dirty="0">
              <a:solidFill>
                <a:srgbClr val="43D0F7"/>
              </a:solidFill>
              <a:latin typeface="Bookman Old Style" panose="02050604050505020204" pitchFamily="18" charset="0"/>
            </a:endParaRPr>
          </a:p>
          <a:p>
            <a:pPr marL="1057275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Fűrészipari alapanyag</a:t>
            </a:r>
          </a:p>
          <a:p>
            <a:pPr marL="1057275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Kérgezett, vagy szíjácsmart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oszlop</a:t>
            </a:r>
          </a:p>
          <a:p>
            <a:pPr marL="1057275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Szőlőtámfa</a:t>
            </a:r>
          </a:p>
          <a:p>
            <a:pPr marL="1057275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Régen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bányafa</a:t>
            </a:r>
          </a:p>
          <a:p>
            <a:pPr marL="1057275" indent="-342900">
              <a:buFont typeface="Courier New" panose="02070309020205020404" pitchFamily="49" charset="0"/>
              <a:buChar char="o"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1057275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Gyors vágásfordulójú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energetikai célú </a:t>
            </a:r>
            <a:r>
              <a:rPr lang="hu-HU" sz="2000" dirty="0">
                <a:latin typeface="Bookman Old Style" panose="02050604050505020204" pitchFamily="18" charset="0"/>
              </a:rPr>
              <a:t>fás szárú ültetvényként is hasznosítható</a:t>
            </a:r>
          </a:p>
          <a:p>
            <a:pPr marL="1057275" indent="-342900">
              <a:buFont typeface="Courier New" panose="02070309020205020404" pitchFamily="49" charset="0"/>
              <a:buChar char="o"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1057275" indent="-342900">
              <a:buFont typeface="Courier New" panose="02070309020205020404" pitchFamily="49" charset="0"/>
              <a:buChar char="o"/>
            </a:pPr>
            <a:r>
              <a:rPr lang="hu-HU" sz="2000" dirty="0">
                <a:latin typeface="Bookman Old Style" panose="02050604050505020204" pitchFamily="18" charset="0"/>
              </a:rPr>
              <a:t>Nyersen is jól ég,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tűzifa</a:t>
            </a:r>
          </a:p>
          <a:p>
            <a:pPr marL="1057275" indent="-342900">
              <a:buFont typeface="Courier New" panose="02070309020205020404" pitchFamily="49" charset="0"/>
              <a:buChar char="o"/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1057275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Méhészeti szempontból </a:t>
            </a:r>
            <a:r>
              <a:rPr lang="hu-HU" sz="2000" dirty="0">
                <a:latin typeface="Bookman Old Style" panose="02050604050505020204" pitchFamily="18" charset="0"/>
              </a:rPr>
              <a:t>kiemelkedő jelentőségű hazánkban, az éves országos méztermelés akár 50%-át is képes biztosítani kedvező időjárású években, ellenben nálunk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5-10°-al északabbra </a:t>
            </a:r>
            <a:r>
              <a:rPr lang="hu-HU" sz="2000" dirty="0">
                <a:latin typeface="Bookman Old Style" panose="02050604050505020204" pitchFamily="18" charset="0"/>
              </a:rPr>
              <a:t>található, ezért fagyérzékeny.</a:t>
            </a:r>
            <a:endParaRPr lang="hu-HU" sz="2000" dirty="0">
              <a:solidFill>
                <a:srgbClr val="43D0F7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0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CA1CF96-8026-0995-38C6-0229EEC3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0" y="677333"/>
            <a:ext cx="12191999" cy="550333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95A9F8-20EF-7EF2-9781-7CBAFB49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latin typeface="Algerian" panose="04020705040A02060702" pitchFamily="82" charset="0"/>
              </a:rPr>
              <a:t>Anyag és módszertan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B20EBAF-2885-41B5-194F-E49926027A84}"/>
              </a:ext>
            </a:extLst>
          </p:cNvPr>
          <p:cNvSpPr txBox="1"/>
          <p:nvPr/>
        </p:nvSpPr>
        <p:spPr>
          <a:xfrm>
            <a:off x="811763" y="2065867"/>
            <a:ext cx="1013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 </a:t>
            </a: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Négy erdőrészlet</a:t>
            </a:r>
            <a:r>
              <a:rPr lang="hu-HU" sz="2000" dirty="0">
                <a:latin typeface="Bookman Old Style" panose="02050604050505020204" pitchFamily="18" charset="0"/>
              </a:rPr>
              <a:t>: Isaszeg 8/C, Isaszeg 8/E, Debrecen 17/C és Kecskemét-Méheslapos</a:t>
            </a: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D175F3DA-E3C0-3A21-804D-C74521E80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870108"/>
              </p:ext>
            </p:extLst>
          </p:nvPr>
        </p:nvGraphicFramePr>
        <p:xfrm>
          <a:off x="1248812" y="3125585"/>
          <a:ext cx="9568414" cy="3278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4207">
                  <a:extLst>
                    <a:ext uri="{9D8B030D-6E8A-4147-A177-3AD203B41FA5}">
                      <a16:colId xmlns:a16="http://schemas.microsoft.com/office/drawing/2014/main" val="2332546426"/>
                    </a:ext>
                  </a:extLst>
                </a:gridCol>
                <a:gridCol w="4784207">
                  <a:extLst>
                    <a:ext uri="{9D8B030D-6E8A-4147-A177-3AD203B41FA5}">
                      <a16:colId xmlns:a16="http://schemas.microsoft.com/office/drawing/2014/main" val="658707786"/>
                    </a:ext>
                  </a:extLst>
                </a:gridCol>
              </a:tblGrid>
              <a:tr h="512223">
                <a:tc>
                  <a:txBody>
                    <a:bodyPr/>
                    <a:lstStyle/>
                    <a:p>
                      <a:r>
                        <a:rPr lang="hu-HU" dirty="0"/>
                        <a:t>Klón jele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Erdőrészletek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2523"/>
                  </a:ext>
                </a:extLst>
              </a:tr>
              <a:tr h="684810">
                <a:tc>
                  <a:txBody>
                    <a:bodyPr/>
                    <a:lstStyle/>
                    <a:p>
                      <a:r>
                        <a:rPr lang="hu-HU" dirty="0"/>
                        <a:t>Kommersz fehér akác (</a:t>
                      </a:r>
                      <a:r>
                        <a:rPr lang="hu-HU" i="1" dirty="0"/>
                        <a:t>Robinia pseudoacacia </a:t>
                      </a:r>
                      <a:r>
                        <a:rPr lang="hu-HU" i="0" dirty="0"/>
                        <a:t>L.)</a:t>
                      </a:r>
                      <a:endParaRPr lang="hu-HU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Isaszeg 8/C, Debrecen 17/C, Kecskemét-Méheslapos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456843"/>
                  </a:ext>
                </a:extLst>
              </a:tr>
              <a:tr h="527391">
                <a:tc>
                  <a:txBody>
                    <a:bodyPr/>
                    <a:lstStyle/>
                    <a:p>
                      <a:r>
                        <a:rPr lang="hu-HU" i="1" dirty="0"/>
                        <a:t>R. p. ‚Nyírségi’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Isaszeg 8/C, Debrecen 17/C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534624"/>
                  </a:ext>
                </a:extLst>
              </a:tr>
              <a:tr h="910292">
                <a:tc>
                  <a:txBody>
                    <a:bodyPr/>
                    <a:lstStyle/>
                    <a:p>
                      <a:r>
                        <a:rPr lang="hu-HU" i="1" dirty="0"/>
                        <a:t>R. p. ‚Császártöltési’,</a:t>
                      </a:r>
                    </a:p>
                    <a:p>
                      <a:r>
                        <a:rPr lang="hu-HU" i="1" dirty="0"/>
                        <a:t>R. p. ‚PV 201 E 2/4’ </a:t>
                      </a:r>
                    </a:p>
                    <a:p>
                      <a:r>
                        <a:rPr lang="hu-HU" i="1" dirty="0"/>
                        <a:t>R. p. ‚Homoki’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Isaszeg 8/C, Kecskemét-Méheslapos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198992"/>
                  </a:ext>
                </a:extLst>
              </a:tr>
              <a:tr h="527391">
                <a:tc>
                  <a:txBody>
                    <a:bodyPr/>
                    <a:lstStyle/>
                    <a:p>
                      <a:r>
                        <a:rPr lang="hu-HU" i="1" dirty="0"/>
                        <a:t>R. p. ‚</a:t>
                      </a:r>
                      <a:r>
                        <a:rPr lang="hu-HU" i="1" dirty="0" err="1"/>
                        <a:t>Vacsi</a:t>
                      </a:r>
                      <a:r>
                        <a:rPr lang="hu-HU" i="1" dirty="0"/>
                        <a:t>’ </a:t>
                      </a:r>
                    </a:p>
                    <a:p>
                      <a:r>
                        <a:rPr lang="hu-HU" i="1" dirty="0"/>
                        <a:t>R. p. ‚Szálas’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Isaszeg 8/E, Kecskemét-Méheslapos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516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93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CA1CF96-8026-0995-38C6-0229EEC3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1" y="724598"/>
            <a:ext cx="12191999" cy="550333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95A9F8-20EF-7EF2-9781-7CBAFB49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Anyag és módszertan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B20EBAF-2885-41B5-194F-E49926027A84}"/>
              </a:ext>
            </a:extLst>
          </p:cNvPr>
          <p:cNvSpPr txBox="1"/>
          <p:nvPr/>
        </p:nvSpPr>
        <p:spPr>
          <a:xfrm>
            <a:off x="811763" y="2065867"/>
            <a:ext cx="62468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Felhasznált adatok: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Famagasság*, virágzás hossza </a:t>
            </a:r>
            <a:r>
              <a:rPr lang="hu-HU" sz="2000" dirty="0">
                <a:latin typeface="Bookman Old Style" panose="02050604050505020204" pitchFamily="18" charset="0"/>
              </a:rPr>
              <a:t>(virágzás mértéke, virágzási stádiumok)</a:t>
            </a:r>
          </a:p>
          <a:p>
            <a:pPr marL="1200150" lvl="2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I. mérték</a:t>
            </a:r>
            <a:r>
              <a:rPr lang="hu-HU" sz="2000" dirty="0">
                <a:latin typeface="Bookman Old Style" panose="02050604050505020204" pitchFamily="18" charset="0"/>
              </a:rPr>
              <a:t>: Nem található virág.</a:t>
            </a:r>
          </a:p>
          <a:p>
            <a:pPr marL="1200150" lvl="2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II. mérték</a:t>
            </a:r>
            <a:r>
              <a:rPr lang="hu-HU" sz="2000" dirty="0">
                <a:latin typeface="Bookman Old Style" panose="02050604050505020204" pitchFamily="18" charset="0"/>
              </a:rPr>
              <a:t>: A törzsfa koronájának 1/3-án található virágzat.</a:t>
            </a:r>
          </a:p>
          <a:p>
            <a:pPr marL="1200150" lvl="2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III. mérték</a:t>
            </a:r>
            <a:r>
              <a:rPr lang="hu-HU" sz="2000" dirty="0">
                <a:latin typeface="Bookman Old Style" panose="02050604050505020204" pitchFamily="18" charset="0"/>
              </a:rPr>
              <a:t>: A törzsfa koronájának 2/3-án található virágzat.</a:t>
            </a:r>
          </a:p>
          <a:p>
            <a:pPr marL="1200150" lvl="2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IV. mérték</a:t>
            </a:r>
            <a:r>
              <a:rPr lang="hu-HU" sz="2000" dirty="0">
                <a:latin typeface="Bookman Old Style" panose="02050604050505020204" pitchFamily="18" charset="0"/>
              </a:rPr>
              <a:t>: A törzsfa koronájának egészén látható virágzat.</a:t>
            </a:r>
          </a:p>
          <a:p>
            <a:pPr marL="1200150" lvl="2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V. mérték</a:t>
            </a:r>
            <a:r>
              <a:rPr lang="hu-HU" sz="2000" dirty="0">
                <a:latin typeface="Bookman Old Style" panose="02050604050505020204" pitchFamily="18" charset="0"/>
              </a:rPr>
              <a:t>: Az összes ágon több virágzat is megfigyelhető.</a:t>
            </a:r>
          </a:p>
        </p:txBody>
      </p:sp>
      <p:pic>
        <p:nvPicPr>
          <p:cNvPr id="26" name="Kép 25" descr="A képen fa, növény, kültéri, Szár látható&#10;&#10;Automatikusan generált leírás">
            <a:extLst>
              <a:ext uri="{FF2B5EF4-FFF2-40B4-BE49-F238E27FC236}">
                <a16:creationId xmlns:a16="http://schemas.microsoft.com/office/drawing/2014/main" id="{FE551C25-1358-B4AE-1CAF-CBC59A0E32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77" t="13870" r="44740" b="11417"/>
          <a:stretch>
            <a:fillRect/>
          </a:stretch>
        </p:blipFill>
        <p:spPr>
          <a:xfrm>
            <a:off x="7370859" y="1699011"/>
            <a:ext cx="4508938" cy="4099034"/>
          </a:xfrm>
          <a:custGeom>
            <a:avLst/>
            <a:gdLst>
              <a:gd name="connsiteX0" fmla="*/ 2254469 w 4508938"/>
              <a:gd name="connsiteY0" fmla="*/ 0 h 4099034"/>
              <a:gd name="connsiteX1" fmla="*/ 4508938 w 4508938"/>
              <a:gd name="connsiteY1" fmla="*/ 2049517 h 4099034"/>
              <a:gd name="connsiteX2" fmla="*/ 2254469 w 4508938"/>
              <a:gd name="connsiteY2" fmla="*/ 4099034 h 4099034"/>
              <a:gd name="connsiteX3" fmla="*/ 0 w 4508938"/>
              <a:gd name="connsiteY3" fmla="*/ 2049517 h 4099034"/>
              <a:gd name="connsiteX4" fmla="*/ 2254469 w 4508938"/>
              <a:gd name="connsiteY4" fmla="*/ 0 h 409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938" h="4099034">
                <a:moveTo>
                  <a:pt x="2254469" y="0"/>
                </a:moveTo>
                <a:cubicBezTo>
                  <a:pt x="3499579" y="0"/>
                  <a:pt x="4508938" y="917600"/>
                  <a:pt x="4508938" y="2049517"/>
                </a:cubicBezTo>
                <a:cubicBezTo>
                  <a:pt x="4508938" y="3181434"/>
                  <a:pt x="3499579" y="4099034"/>
                  <a:pt x="2254469" y="4099034"/>
                </a:cubicBezTo>
                <a:cubicBezTo>
                  <a:pt x="1009360" y="4099034"/>
                  <a:pt x="0" y="3181434"/>
                  <a:pt x="0" y="2049517"/>
                </a:cubicBezTo>
                <a:cubicBezTo>
                  <a:pt x="0" y="917600"/>
                  <a:pt x="1009360" y="0"/>
                  <a:pt x="2254469" y="0"/>
                </a:cubicBezTo>
                <a:close/>
              </a:path>
            </a:pathLst>
          </a:cu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D339A5F-720D-3DC4-0126-37A6F760D59E}"/>
              </a:ext>
            </a:extLst>
          </p:cNvPr>
          <p:cNvSpPr txBox="1"/>
          <p:nvPr/>
        </p:nvSpPr>
        <p:spPr>
          <a:xfrm>
            <a:off x="3371998" y="6488668"/>
            <a:ext cx="883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43D0F7"/>
                </a:solidFill>
                <a:latin typeface="Bookman Old Style" panose="02050604050505020204" pitchFamily="18" charset="0"/>
              </a:rPr>
              <a:t>*</a:t>
            </a:r>
            <a:r>
              <a:rPr lang="hu-HU" dirty="0">
                <a:latin typeface="Bookman Old Style" panose="02050604050505020204" pitchFamily="18" charset="0"/>
              </a:rPr>
              <a:t>= Az átmérőt a </a:t>
            </a:r>
            <a:r>
              <a:rPr lang="hu-HU" dirty="0" err="1">
                <a:latin typeface="Bookman Old Style" panose="02050604050505020204" pitchFamily="18" charset="0"/>
              </a:rPr>
              <a:t>növőtér</a:t>
            </a:r>
            <a:r>
              <a:rPr lang="hu-HU" dirty="0">
                <a:latin typeface="Bookman Old Style" panose="02050604050505020204" pitchFamily="18" charset="0"/>
              </a:rPr>
              <a:t>, a magasságot a genetika határozza meg elsősorban.</a:t>
            </a:r>
          </a:p>
        </p:txBody>
      </p:sp>
    </p:spTree>
    <p:extLst>
      <p:ext uri="{BB962C8B-B14F-4D97-AF65-F5344CB8AC3E}">
        <p14:creationId xmlns:p14="http://schemas.microsoft.com/office/powerpoint/2010/main" val="49488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CA1CF96-8026-0995-38C6-0229EEC3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1" y="724598"/>
            <a:ext cx="12191999" cy="550333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95A9F8-20EF-7EF2-9781-7CBAFB49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Anyag és módszertan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B20EBAF-2885-41B5-194F-E49926027A84}"/>
              </a:ext>
            </a:extLst>
          </p:cNvPr>
          <p:cNvSpPr txBox="1"/>
          <p:nvPr/>
        </p:nvSpPr>
        <p:spPr>
          <a:xfrm>
            <a:off x="811763" y="2065867"/>
            <a:ext cx="1013142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Felhasznált adatok: magasság, virágzás hossza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Virágzási stádiumok: 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1.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22" name="Kép 21" descr="A képen kültéri, növény, fa, szilfa látható&#10;&#10;Automatikusan generált leírás">
            <a:extLst>
              <a:ext uri="{FF2B5EF4-FFF2-40B4-BE49-F238E27FC236}">
                <a16:creationId xmlns:a16="http://schemas.microsoft.com/office/drawing/2014/main" id="{3572A9D0-BF58-7813-A706-34DBB189BA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64"/>
          <a:stretch>
            <a:fillRect/>
          </a:stretch>
        </p:blipFill>
        <p:spPr>
          <a:xfrm>
            <a:off x="5751513" y="2538279"/>
            <a:ext cx="5480262" cy="4088525"/>
          </a:xfrm>
          <a:custGeom>
            <a:avLst/>
            <a:gdLst>
              <a:gd name="connsiteX0" fmla="*/ 681434 w 5480262"/>
              <a:gd name="connsiteY0" fmla="*/ 0 h 4088525"/>
              <a:gd name="connsiteX1" fmla="*/ 4821328 w 5480262"/>
              <a:gd name="connsiteY1" fmla="*/ 0 h 4088525"/>
              <a:gd name="connsiteX2" fmla="*/ 5449212 w 5480262"/>
              <a:gd name="connsiteY2" fmla="*/ 416189 h 4088525"/>
              <a:gd name="connsiteX3" fmla="*/ 5480262 w 5480262"/>
              <a:gd name="connsiteY3" fmla="*/ 516217 h 4088525"/>
              <a:gd name="connsiteX4" fmla="*/ 5480262 w 5480262"/>
              <a:gd name="connsiteY4" fmla="*/ 3572308 h 4088525"/>
              <a:gd name="connsiteX5" fmla="*/ 5449212 w 5480262"/>
              <a:gd name="connsiteY5" fmla="*/ 3672336 h 4088525"/>
              <a:gd name="connsiteX6" fmla="*/ 4821328 w 5480262"/>
              <a:gd name="connsiteY6" fmla="*/ 4088525 h 4088525"/>
              <a:gd name="connsiteX7" fmla="*/ 681434 w 5480262"/>
              <a:gd name="connsiteY7" fmla="*/ 4088525 h 4088525"/>
              <a:gd name="connsiteX8" fmla="*/ 0 w 5480262"/>
              <a:gd name="connsiteY8" fmla="*/ 3407091 h 4088525"/>
              <a:gd name="connsiteX9" fmla="*/ 0 w 5480262"/>
              <a:gd name="connsiteY9" fmla="*/ 681434 h 4088525"/>
              <a:gd name="connsiteX10" fmla="*/ 681434 w 5480262"/>
              <a:gd name="connsiteY10" fmla="*/ 0 h 408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80262" h="4088525">
                <a:moveTo>
                  <a:pt x="681434" y="0"/>
                </a:moveTo>
                <a:lnTo>
                  <a:pt x="4821328" y="0"/>
                </a:lnTo>
                <a:cubicBezTo>
                  <a:pt x="5103588" y="0"/>
                  <a:pt x="5345764" y="171612"/>
                  <a:pt x="5449212" y="416189"/>
                </a:cubicBezTo>
                <a:lnTo>
                  <a:pt x="5480262" y="516217"/>
                </a:lnTo>
                <a:lnTo>
                  <a:pt x="5480262" y="3572308"/>
                </a:lnTo>
                <a:lnTo>
                  <a:pt x="5449212" y="3672336"/>
                </a:lnTo>
                <a:cubicBezTo>
                  <a:pt x="5345764" y="3916913"/>
                  <a:pt x="5103588" y="4088525"/>
                  <a:pt x="4821328" y="4088525"/>
                </a:cubicBezTo>
                <a:lnTo>
                  <a:pt x="681434" y="4088525"/>
                </a:lnTo>
                <a:cubicBezTo>
                  <a:pt x="305088" y="4088525"/>
                  <a:pt x="0" y="3783437"/>
                  <a:pt x="0" y="3407091"/>
                </a:cubicBezTo>
                <a:lnTo>
                  <a:pt x="0" y="681434"/>
                </a:lnTo>
                <a:cubicBezTo>
                  <a:pt x="0" y="305088"/>
                  <a:pt x="305088" y="0"/>
                  <a:pt x="6814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523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CA1CF96-8026-0995-38C6-0229EEC3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1" y="724598"/>
            <a:ext cx="12191999" cy="550333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95A9F8-20EF-7EF2-9781-7CBAFB49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Anyag és módszertan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B20EBAF-2885-41B5-194F-E49926027A84}"/>
              </a:ext>
            </a:extLst>
          </p:cNvPr>
          <p:cNvSpPr txBox="1"/>
          <p:nvPr/>
        </p:nvSpPr>
        <p:spPr>
          <a:xfrm>
            <a:off x="811763" y="2065867"/>
            <a:ext cx="1013142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Felhasznált adatok: magasság, virágzás hossza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 Virágzási stádiumok: 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latin typeface="Bookman Old Style" panose="02050604050505020204" pitchFamily="18" charset="0"/>
              </a:rPr>
              <a:t>1.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u-HU" sz="2000" dirty="0">
                <a:solidFill>
                  <a:srgbClr val="43D0F7"/>
                </a:solidFill>
                <a:latin typeface="Bookman Old Style" panose="02050604050505020204" pitchFamily="18" charset="0"/>
              </a:rPr>
              <a:t>2. stádium</a:t>
            </a:r>
          </a:p>
          <a:p>
            <a:pPr lvl="1">
              <a:spcBef>
                <a:spcPts val="600"/>
              </a:spcBef>
            </a:pPr>
            <a:endParaRPr lang="hu-HU" sz="2000" dirty="0">
              <a:latin typeface="Bookman Old Style" panose="02050604050505020204" pitchFamily="18" charset="0"/>
            </a:endParaRP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3572A9D0-BF58-7813-A706-34DBB189BA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46" r="5246"/>
          <a:stretch/>
        </p:blipFill>
        <p:spPr>
          <a:xfrm>
            <a:off x="5751513" y="2538279"/>
            <a:ext cx="5480262" cy="4088525"/>
          </a:xfrm>
          <a:custGeom>
            <a:avLst/>
            <a:gdLst>
              <a:gd name="connsiteX0" fmla="*/ 681434 w 5480262"/>
              <a:gd name="connsiteY0" fmla="*/ 0 h 4088525"/>
              <a:gd name="connsiteX1" fmla="*/ 4821328 w 5480262"/>
              <a:gd name="connsiteY1" fmla="*/ 0 h 4088525"/>
              <a:gd name="connsiteX2" fmla="*/ 5449212 w 5480262"/>
              <a:gd name="connsiteY2" fmla="*/ 416189 h 4088525"/>
              <a:gd name="connsiteX3" fmla="*/ 5480262 w 5480262"/>
              <a:gd name="connsiteY3" fmla="*/ 516217 h 4088525"/>
              <a:gd name="connsiteX4" fmla="*/ 5480262 w 5480262"/>
              <a:gd name="connsiteY4" fmla="*/ 3572308 h 4088525"/>
              <a:gd name="connsiteX5" fmla="*/ 5449212 w 5480262"/>
              <a:gd name="connsiteY5" fmla="*/ 3672336 h 4088525"/>
              <a:gd name="connsiteX6" fmla="*/ 4821328 w 5480262"/>
              <a:gd name="connsiteY6" fmla="*/ 4088525 h 4088525"/>
              <a:gd name="connsiteX7" fmla="*/ 681434 w 5480262"/>
              <a:gd name="connsiteY7" fmla="*/ 4088525 h 4088525"/>
              <a:gd name="connsiteX8" fmla="*/ 0 w 5480262"/>
              <a:gd name="connsiteY8" fmla="*/ 3407091 h 4088525"/>
              <a:gd name="connsiteX9" fmla="*/ 0 w 5480262"/>
              <a:gd name="connsiteY9" fmla="*/ 681434 h 4088525"/>
              <a:gd name="connsiteX10" fmla="*/ 681434 w 5480262"/>
              <a:gd name="connsiteY10" fmla="*/ 0 h 408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80262" h="4088525">
                <a:moveTo>
                  <a:pt x="681434" y="0"/>
                </a:moveTo>
                <a:lnTo>
                  <a:pt x="4821328" y="0"/>
                </a:lnTo>
                <a:cubicBezTo>
                  <a:pt x="5103588" y="0"/>
                  <a:pt x="5345764" y="171612"/>
                  <a:pt x="5449212" y="416189"/>
                </a:cubicBezTo>
                <a:lnTo>
                  <a:pt x="5480262" y="516217"/>
                </a:lnTo>
                <a:lnTo>
                  <a:pt x="5480262" y="3572308"/>
                </a:lnTo>
                <a:lnTo>
                  <a:pt x="5449212" y="3672336"/>
                </a:lnTo>
                <a:cubicBezTo>
                  <a:pt x="5345764" y="3916913"/>
                  <a:pt x="5103588" y="4088525"/>
                  <a:pt x="4821328" y="4088525"/>
                </a:cubicBezTo>
                <a:lnTo>
                  <a:pt x="681434" y="4088525"/>
                </a:lnTo>
                <a:cubicBezTo>
                  <a:pt x="305088" y="4088525"/>
                  <a:pt x="0" y="3783437"/>
                  <a:pt x="0" y="3407091"/>
                </a:cubicBezTo>
                <a:lnTo>
                  <a:pt x="0" y="681434"/>
                </a:lnTo>
                <a:cubicBezTo>
                  <a:pt x="0" y="305088"/>
                  <a:pt x="305088" y="0"/>
                  <a:pt x="6814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939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Égi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TM03457452[[fn=Égi]]</Template>
  <TotalTime>3710</TotalTime>
  <Words>952</Words>
  <Application>Microsoft Office PowerPoint</Application>
  <PresentationFormat>Szélesvásznú</PresentationFormat>
  <Paragraphs>150</Paragraphs>
  <Slides>16</Slides>
  <Notes>15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4" baseType="lpstr">
      <vt:lpstr>Algerian</vt:lpstr>
      <vt:lpstr>Arial</vt:lpstr>
      <vt:lpstr>Bookman Old Style</vt:lpstr>
      <vt:lpstr>Calibri</vt:lpstr>
      <vt:lpstr>Calibri Light</vt:lpstr>
      <vt:lpstr>Courier New</vt:lpstr>
      <vt:lpstr>Wingdings</vt:lpstr>
      <vt:lpstr>Égi</vt:lpstr>
      <vt:lpstr>A FEHÉR AKÁC (ROBINIA PSEUDOACACIA L.) HELYZETE A KLÍMAVÁLTOZÁS TÜKRÉBEN</vt:lpstr>
      <vt:lpstr>Általános bemutatás</vt:lpstr>
      <vt:lpstr>Általános bemutatás</vt:lpstr>
      <vt:lpstr>Általános bemutatás</vt:lpstr>
      <vt:lpstr>Általános bemutatás</vt:lpstr>
      <vt:lpstr>Anyag és módszertan</vt:lpstr>
      <vt:lpstr>Anyag és módszertan</vt:lpstr>
      <vt:lpstr>Anyag és módszertan</vt:lpstr>
      <vt:lpstr>Anyag és módszertan</vt:lpstr>
      <vt:lpstr>Anyag és módszertan</vt:lpstr>
      <vt:lpstr>Anyag és módszertan</vt:lpstr>
      <vt:lpstr>Anyag és módszertan</vt:lpstr>
      <vt:lpstr>mérési eredmények</vt:lpstr>
      <vt:lpstr>mérési eredmények</vt:lpstr>
      <vt:lpstr>Milyen jövő elé néz a fafaj?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akác</dc:title>
  <dc:creator>Porcsin Alexandra</dc:creator>
  <cp:lastModifiedBy>Porcsin Alexandra</cp:lastModifiedBy>
  <cp:revision>163</cp:revision>
  <dcterms:created xsi:type="dcterms:W3CDTF">2023-03-21T09:57:00Z</dcterms:created>
  <dcterms:modified xsi:type="dcterms:W3CDTF">2023-10-31T11:39:51Z</dcterms:modified>
</cp:coreProperties>
</file>