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5" r:id="rId3"/>
    <p:sldId id="277" r:id="rId4"/>
    <p:sldId id="271" r:id="rId5"/>
    <p:sldId id="316" r:id="rId6"/>
    <p:sldId id="302" r:id="rId7"/>
    <p:sldId id="315" r:id="rId8"/>
    <p:sldId id="270" r:id="rId9"/>
    <p:sldId id="306" r:id="rId10"/>
    <p:sldId id="298" r:id="rId11"/>
    <p:sldId id="307" r:id="rId12"/>
    <p:sldId id="301" r:id="rId13"/>
    <p:sldId id="300" r:id="rId14"/>
    <p:sldId id="286" r:id="rId15"/>
    <p:sldId id="312" r:id="rId16"/>
    <p:sldId id="308" r:id="rId17"/>
    <p:sldId id="309" r:id="rId18"/>
    <p:sldId id="310" r:id="rId19"/>
    <p:sldId id="311" r:id="rId20"/>
    <p:sldId id="297" r:id="rId21"/>
    <p:sldId id="299" r:id="rId22"/>
    <p:sldId id="261" r:id="rId23"/>
    <p:sldId id="313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94660"/>
  </p:normalViewPr>
  <p:slideViewPr>
    <p:cSldViewPr snapToGrid="0">
      <p:cViewPr varScale="1">
        <p:scale>
          <a:sx n="96" d="100"/>
          <a:sy n="96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93;gi\Desktop\Kocsis%20Istv&#225;n%20Attila%20-%20A%20Vekeri-t&#243;%20t&#246;rt&#233;nete%20eredm&#233;nyek%20folyamatban\&#214;tletek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&#193;gi\Downloads\&#214;tlete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agi_d\Downloads\AEE%20Kutat&#243;i%20nap%20cikk%20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C:\Users\agi_d\Downloads\AEE%20Kutat&#243;i%20nap%20cikk%20202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gi_d\Downloads\AEE%20Kutat&#243;i%20nap%20cikk%20202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C:\Users\agi_d\Downloads\AEE%20Kutat&#243;i%20nap%20cikk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>
                <a:solidFill>
                  <a:sysClr val="windowText" lastClr="000000"/>
                </a:solidFill>
              </a:rPr>
              <a:t>002986 Talajvízkút Bánk évi</a:t>
            </a:r>
            <a:r>
              <a:rPr lang="hu-HU" b="1" baseline="0">
                <a:solidFill>
                  <a:sysClr val="windowText" lastClr="000000"/>
                </a:solidFill>
              </a:rPr>
              <a:t> átlagos vízállásai 1993-2020</a:t>
            </a:r>
            <a:endParaRPr lang="en-US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381787360613537E-2"/>
          <c:y val="0.1579187396351576"/>
          <c:w val="0.91467468877314706"/>
          <c:h val="0.726499066348049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26-4C8B-A875-B1B7CCE60CE0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26-4C8B-A875-B1B7CCE60CE0}"/>
              </c:ext>
            </c:extLst>
          </c:dPt>
          <c:dPt>
            <c:idx val="2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26-4C8B-A875-B1B7CCE60CE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fghi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E26-4C8B-A875-B1B7CCE60C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efgh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26-4C8B-A875-B1B7CCE60C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hij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26-4C8B-A875-B1B7CCE60C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bcdef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26-4C8B-A875-B1B7CCE60CE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E26-4C8B-A875-B1B7CCE60CE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E26-4C8B-A875-B1B7CCE60CE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26-4C8B-A875-B1B7CCE60CE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26-4C8B-A875-B1B7CCE60CE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26-4C8B-A875-B1B7CCE60CE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efgh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E26-4C8B-A875-B1B7CCE60CE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cdefg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E26-4C8B-A875-B1B7CCE60CE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bcde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E26-4C8B-A875-B1B7CCE60CE0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E26-4C8B-A875-B1B7CCE60CE0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26-4C8B-A875-B1B7CCE60CE0}"/>
                </c:ext>
              </c:extLst>
            </c:dLbl>
            <c:dLbl>
              <c:idx val="14"/>
              <c:layout>
                <c:manualLayout>
                  <c:x val="-1.86247833906529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E26-4C8B-A875-B1B7CCE60CE0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cdefg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6E26-4C8B-A875-B1B7CCE60CE0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ghi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E26-4C8B-A875-B1B7CCE60CE0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26-4C8B-A875-B1B7CCE60CE0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E26-4C8B-A875-B1B7CCE60CE0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/>
                      <a:t>hij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6E26-4C8B-A875-B1B7CCE60CE0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/>
                      <a:t>cdefg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E26-4C8B-A875-B1B7CCE60CE0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ijk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6E26-4C8B-A875-B1B7CCE60CE0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/>
                      <a:t>lm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6E26-4C8B-A875-B1B7CCE60CE0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cdefg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E26-4C8B-A875-B1B7CCE60CE0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/>
                      <a:t>kl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E26-4C8B-A875-B1B7CCE60CE0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/>
                      <a:t>jkl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6E26-4C8B-A875-B1B7CCE60CE0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/>
                      <a:t>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E26-4C8B-A875-B1B7CCE60CE0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/>
                      <a:t>lm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E26-4C8B-A875-B1B7CCE60C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2.7776165844580737E-2"/>
                  <c:y val="-8.915806420525727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numRef>
              <c:f>ÁBRÁK!$B$3:$B$30</c:f>
              <c:numCache>
                <c:formatCode>General</c:formatCode>
                <c:ptCount val="28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</c:numCache>
            </c:numRef>
          </c:cat>
          <c:val>
            <c:numRef>
              <c:f>ÁBRÁK!$G$3:$G$30</c:f>
              <c:numCache>
                <c:formatCode>0.00</c:formatCode>
                <c:ptCount val="28"/>
                <c:pt idx="0">
                  <c:v>199.66666666666666</c:v>
                </c:pt>
                <c:pt idx="1">
                  <c:v>194.25</c:v>
                </c:pt>
                <c:pt idx="2">
                  <c:v>223.91666666666666</c:v>
                </c:pt>
                <c:pt idx="3">
                  <c:v>165.16666666666666</c:v>
                </c:pt>
                <c:pt idx="4">
                  <c:v>153</c:v>
                </c:pt>
                <c:pt idx="5">
                  <c:v>150.5</c:v>
                </c:pt>
                <c:pt idx="6">
                  <c:v>133.5</c:v>
                </c:pt>
                <c:pt idx="7">
                  <c:v>171.91666666666666</c:v>
                </c:pt>
                <c:pt idx="8">
                  <c:v>186.41666666666666</c:v>
                </c:pt>
                <c:pt idx="9">
                  <c:v>193.75</c:v>
                </c:pt>
                <c:pt idx="10">
                  <c:v>183.83333333333334</c:v>
                </c:pt>
                <c:pt idx="11">
                  <c:v>161.04166666666666</c:v>
                </c:pt>
                <c:pt idx="12">
                  <c:v>134.625</c:v>
                </c:pt>
                <c:pt idx="13">
                  <c:v>118.08333333333333</c:v>
                </c:pt>
                <c:pt idx="14">
                  <c:v>174.45833333333334</c:v>
                </c:pt>
                <c:pt idx="15">
                  <c:v>181.20833333333334</c:v>
                </c:pt>
                <c:pt idx="16">
                  <c:v>206.04166666666666</c:v>
                </c:pt>
                <c:pt idx="17">
                  <c:v>131.75</c:v>
                </c:pt>
                <c:pt idx="18">
                  <c:v>154.75</c:v>
                </c:pt>
                <c:pt idx="19">
                  <c:v>224.75</c:v>
                </c:pt>
                <c:pt idx="20">
                  <c:v>181.75</c:v>
                </c:pt>
                <c:pt idx="21">
                  <c:v>229.5</c:v>
                </c:pt>
                <c:pt idx="22">
                  <c:v>261.33333333333331</c:v>
                </c:pt>
                <c:pt idx="23">
                  <c:v>182</c:v>
                </c:pt>
                <c:pt idx="24">
                  <c:v>257.33333333333331</c:v>
                </c:pt>
                <c:pt idx="25">
                  <c:v>248.33333333333334</c:v>
                </c:pt>
                <c:pt idx="26">
                  <c:v>290.5</c:v>
                </c:pt>
                <c:pt idx="27">
                  <c:v>262.08333333333331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E26-4C8B-A875-B1B7CCE60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6405152"/>
        <c:axId val="1046405696"/>
      </c:barChart>
      <c:catAx>
        <c:axId val="104640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6405696"/>
        <c:crosses val="autoZero"/>
        <c:auto val="1"/>
        <c:lblAlgn val="ctr"/>
        <c:lblOffset val="100"/>
        <c:noMultiLvlLbl val="0"/>
      </c:catAx>
      <c:valAx>
        <c:axId val="104640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64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baseline="0">
                <a:solidFill>
                  <a:sysClr val="windowText" lastClr="000000"/>
                </a:solidFill>
              </a:rPr>
              <a:t>Napfénytartam éves összegei 1993-2020 Debrecen reptér</a:t>
            </a:r>
            <a:endParaRPr lang="hu-HU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044917996361566"/>
          <c:y val="2.032520325203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5B-4F6B-B381-F688C85D272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5B-4F6B-B381-F688C85D272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5B-4F6B-B381-F688C85D272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5B-4F6B-B381-F688C85D272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5B-4F6B-B381-F688C85D272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5B-4F6B-B381-F688C85D272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5B-4F6B-B381-F688C85D272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5B-4F6B-B381-F688C85D272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5B-4F6B-B381-F688C85D272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5B-4F6B-B381-F688C85D272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E5B-4F6B-B381-F688C85D2726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E5B-4F6B-B381-F688C85D272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E5B-4F6B-B381-F688C85D2726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E5B-4F6B-B381-F688C85D2726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E5B-4F6B-B381-F688C85D2726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5B-4F6B-B381-F688C85D272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E5B-4F6B-B381-F688C85D2726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E5B-4F6B-B381-F688C85D2726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E5B-4F6B-B381-F688C85D2726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E5B-4F6B-B381-F688C85D272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E5B-4F6B-B381-F688C85D2726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E5B-4F6B-B381-F688C85D2726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E5B-4F6B-B381-F688C85D2726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1E5B-4F6B-B381-F688C85D2726}"/>
              </c:ext>
            </c:extLst>
          </c:dPt>
          <c:dPt>
            <c:idx val="2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1E5B-4F6B-B381-F688C85D2726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1E5B-4F6B-B381-F688C85D272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1E5B-4F6B-B381-F688C85D2726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1E5B-4F6B-B381-F688C85D272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E5B-4F6B-B381-F688C85D272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E5B-4F6B-B381-F688C85D27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E5B-4F6B-B381-F688C85D272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E5B-4F6B-B381-F688C85D27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E5B-4F6B-B381-F688C85D27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E5B-4F6B-B381-F688C85D27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E5B-4F6B-B381-F688C85D272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E5B-4F6B-B381-F688C85D272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E5B-4F6B-B381-F688C85D272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E5B-4F6B-B381-F688C85D272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1E5B-4F6B-B381-F688C85D272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1E5B-4F6B-B381-F688C85D27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1E5B-4F6B-B381-F688C85D2726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1E5B-4F6B-B381-F688C85D272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1E5B-4F6B-B381-F688C85D2726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1E5B-4F6B-B381-F688C85D2726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1E5B-4F6B-B381-F688C85D2726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1E5B-4F6B-B381-F688C85D272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u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1E5B-4F6B-B381-F688C85D272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/>
                      <a:t>w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1E5B-4F6B-B381-F688C85D272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/>
                      <a:t>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1E5B-4F6B-B381-F688C85D272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1E5B-4F6B-B381-F688C85D272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/>
                      <a:t>q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1E5B-4F6B-B381-F688C85D2726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1E5B-4F6B-B381-F688C85D272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/>
                      <a:t>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1E5B-4F6B-B381-F688C85D272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/>
                      <a:t>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3-1E5B-4F6B-B381-F688C85D2726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/>
                      <a:t>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5-1E5B-4F6B-B381-F688C85D2726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/>
                      <a:t>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7-1E5B-4F6B-B381-F688C85D2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2434365843158491"/>
                  <c:y val="-7.645050466252693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numRef>
              <c:f>ÁBRÁK!$B$3:$B$30</c:f>
              <c:numCache>
                <c:formatCode>General</c:formatCode>
                <c:ptCount val="28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</c:numCache>
            </c:numRef>
          </c:cat>
          <c:val>
            <c:numRef>
              <c:f>ÁBRÁK!$F$3:$F$30</c:f>
              <c:numCache>
                <c:formatCode>0.00</c:formatCode>
                <c:ptCount val="28"/>
                <c:pt idx="0">
                  <c:v>2024.1</c:v>
                </c:pt>
                <c:pt idx="1">
                  <c:v>2144.1</c:v>
                </c:pt>
                <c:pt idx="2">
                  <c:v>1983.4</c:v>
                </c:pt>
                <c:pt idx="3">
                  <c:v>1880.1</c:v>
                </c:pt>
                <c:pt idx="4">
                  <c:v>2113.8000000000002</c:v>
                </c:pt>
                <c:pt idx="5">
                  <c:v>1971.2</c:v>
                </c:pt>
                <c:pt idx="6">
                  <c:v>2089</c:v>
                </c:pt>
                <c:pt idx="7">
                  <c:v>2246.6999999999998</c:v>
                </c:pt>
                <c:pt idx="8">
                  <c:v>1920.4</c:v>
                </c:pt>
                <c:pt idx="9">
                  <c:v>1951.2</c:v>
                </c:pt>
                <c:pt idx="10">
                  <c:v>2282.1999999999998</c:v>
                </c:pt>
                <c:pt idx="11">
                  <c:v>2149.9</c:v>
                </c:pt>
                <c:pt idx="12">
                  <c:v>2134.6999999999998</c:v>
                </c:pt>
                <c:pt idx="13">
                  <c:v>2120.6999999999998</c:v>
                </c:pt>
                <c:pt idx="14">
                  <c:v>2350.1</c:v>
                </c:pt>
                <c:pt idx="15">
                  <c:v>2218.5</c:v>
                </c:pt>
                <c:pt idx="16">
                  <c:v>2219.4</c:v>
                </c:pt>
                <c:pt idx="17">
                  <c:v>2026.1</c:v>
                </c:pt>
                <c:pt idx="18">
                  <c:v>2429.1</c:v>
                </c:pt>
                <c:pt idx="19">
                  <c:v>2478.3000000000002</c:v>
                </c:pt>
                <c:pt idx="20">
                  <c:v>2322</c:v>
                </c:pt>
                <c:pt idx="21">
                  <c:v>2283</c:v>
                </c:pt>
                <c:pt idx="22">
                  <c:v>2309</c:v>
                </c:pt>
                <c:pt idx="23">
                  <c:v>2372</c:v>
                </c:pt>
                <c:pt idx="24">
                  <c:v>2672</c:v>
                </c:pt>
                <c:pt idx="25">
                  <c:v>2536</c:v>
                </c:pt>
                <c:pt idx="26">
                  <c:v>2322.1</c:v>
                </c:pt>
                <c:pt idx="27">
                  <c:v>2468.3000000000002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1E5B-4F6B-B381-F688C85D2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6407328"/>
        <c:axId val="1046404064"/>
      </c:barChart>
      <c:catAx>
        <c:axId val="104640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6404064"/>
        <c:crosses val="autoZero"/>
        <c:auto val="1"/>
        <c:lblAlgn val="ctr"/>
        <c:lblOffset val="100"/>
        <c:noMultiLvlLbl val="0"/>
      </c:catAx>
      <c:valAx>
        <c:axId val="1046404064"/>
        <c:scaling>
          <c:orientation val="minMax"/>
          <c:max val="2700"/>
          <c:min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640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hu-HU" b="1" dirty="0"/>
              <a:t>Hu% </a:t>
            </a:r>
            <a:r>
              <a:rPr lang="hu-HU" dirty="0"/>
              <a:t>alakulása a szabadföldi kisparcellás mintaterületen (Debrecen 369/A), 2023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Diagramok!$B$30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Diagramok!$A$31:$A$41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 Átlag</c:v>
                </c:pt>
              </c:strCache>
            </c:strRef>
          </c:cat>
          <c:val>
            <c:numRef>
              <c:f>Diagramok!$B$31:$B$41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1-4CD5-478E-AEB5-77BAF7028EE1}"/>
            </c:ext>
          </c:extLst>
        </c:ser>
        <c:ser>
          <c:idx val="1"/>
          <c:order val="1"/>
          <c:tx>
            <c:strRef>
              <c:f>Diagramok!$C$30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Diagramok!$A$31:$A$41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 Átlag</c:v>
                </c:pt>
              </c:strCache>
            </c:strRef>
          </c:cat>
          <c:val>
            <c:numRef>
              <c:f>Diagramok!$C$31:$C$41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4CD5-478E-AEB5-77BAF7028EE1}"/>
            </c:ext>
          </c:extLst>
        </c:ser>
        <c:ser>
          <c:idx val="2"/>
          <c:order val="2"/>
          <c:tx>
            <c:strRef>
              <c:f>Diagramok!$D$30</c:f>
              <c:strCache>
                <c:ptCount val="1"/>
                <c:pt idx="0">
                  <c:v>HU%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CD5-478E-AEB5-77BAF7028EE1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CD5-478E-AEB5-77BAF7028EE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79AE816-48EB-42A7-956F-6B61E0B722A1}" type="VALUE">
                      <a:rPr lang="en-US"/>
                      <a:pPr/>
                      <a:t>[ÉRTÉK]</a:t>
                    </a:fld>
                    <a:r>
                      <a:rPr lang="en-US"/>
                      <a:t> 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CD5-478E-AEB5-77BAF7028EE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74ACE0D-7BD1-403D-8FF7-31B44BB96AB4}" type="VALUE">
                      <a:rPr lang="en-US"/>
                      <a:pPr/>
                      <a:t>[ÉRTÉK]</a:t>
                    </a:fld>
                    <a:r>
                      <a:rPr lang="en-US"/>
                      <a:t>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D5-478E-AEB5-77BAF7028EE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9E75FCF-2566-4EE7-9978-E056E5DB82E3}" type="VALUE">
                      <a:rPr lang="en-US"/>
                      <a:pPr/>
                      <a:t>[ÉRTÉK]</a:t>
                    </a:fld>
                    <a:r>
                      <a:rPr lang="en-US"/>
                      <a:t>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CD5-478E-AEB5-77BAF7028EE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315576E-0044-4E5F-85E8-3FE457551198}" type="VALUE">
                      <a:rPr lang="en-US"/>
                      <a:pPr/>
                      <a:t>[ÉRTÉK]</a:t>
                    </a:fld>
                    <a:r>
                      <a:rPr lang="en-US"/>
                      <a:t> abcd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D5-478E-AEB5-77BAF7028EE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692B6DF-B211-4B0C-9BD0-9C3D1FC268D5}" type="VALUE">
                      <a:rPr lang="en-US"/>
                      <a:pPr/>
                      <a:t>[ÉRTÉK]</a:t>
                    </a:fld>
                    <a:r>
                      <a:rPr lang="en-US"/>
                      <a:t> abcde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CD5-478E-AEB5-77BAF7028EE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242A98B-251B-4CDB-BC0D-CF015747BF6F}" type="VALUE">
                      <a:rPr lang="en-US"/>
                      <a:pPr/>
                      <a:t>[ÉRTÉK]</a:t>
                    </a:fld>
                    <a:r>
                      <a:rPr lang="en-US"/>
                      <a:t> 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D5-478E-AEB5-77BAF7028EE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3071BEE-1CC1-49ED-8120-53190433BE44}" type="VALUE">
                      <a:rPr lang="en-US"/>
                      <a:pPr/>
                      <a:t>[ÉRTÉK]</a:t>
                    </a:fld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4CD5-478E-AEB5-77BAF7028EE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A9B9916-013D-4320-9F64-5CECC278A234}" type="VALUE">
                      <a:rPr lang="en-US"/>
                      <a:pPr/>
                      <a:t>[ÉRTÉK]</a:t>
                    </a:fld>
                    <a:r>
                      <a:rPr lang="en-US"/>
                      <a:t> 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CD5-478E-AEB5-77BAF7028EE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EA30B89-4583-4F06-AB54-7265A5D10191}" type="VALUE">
                      <a:rPr lang="en-US"/>
                      <a:pPr/>
                      <a:t>[ÉRTÉK]</a:t>
                    </a:fld>
                    <a:r>
                      <a:rPr lang="en-US"/>
                      <a:t> 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CD5-478E-AEB5-77BAF7028EE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BED5EDEC-8106-458A-9D29-FFB85D0FFC6E}" type="VALUE">
                      <a:rPr lang="en-US"/>
                      <a:pPr/>
                      <a:t>[ÉRTÉK]</a:t>
                    </a:fld>
                    <a:r>
                      <a:rPr lang="en-US"/>
                      <a:t> bcde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4CD5-478E-AEB5-77BAF7028EE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129A0AD-508B-4794-9412-D904CB989013}" type="VALUE">
                      <a:rPr lang="en-US"/>
                      <a:pPr/>
                      <a:t>[ÉRTÉK]</a:t>
                    </a:fld>
                    <a:r>
                      <a:rPr lang="en-US"/>
                      <a:t> 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CD5-478E-AEB5-77BAF7028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7.0779298587375236E-2"/>
                  <c:y val="-0.2710339565916737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strRef>
              <c:f>Diagramok!$A$31:$A$41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 Átlag</c:v>
                </c:pt>
              </c:strCache>
            </c:strRef>
          </c:cat>
          <c:val>
            <c:numRef>
              <c:f>Diagramok!$D$31:$D$41</c:f>
              <c:numCache>
                <c:formatCode>0.00</c:formatCode>
                <c:ptCount val="11"/>
                <c:pt idx="0">
                  <c:v>0.17437236670945908</c:v>
                </c:pt>
                <c:pt idx="1">
                  <c:v>0.10228576066662835</c:v>
                </c:pt>
                <c:pt idx="2">
                  <c:v>0.10881786592931895</c:v>
                </c:pt>
                <c:pt idx="3">
                  <c:v>0.22375670267120321</c:v>
                </c:pt>
                <c:pt idx="4">
                  <c:v>0.50403496721745222</c:v>
                </c:pt>
                <c:pt idx="5">
                  <c:v>0.69075366945344918</c:v>
                </c:pt>
                <c:pt idx="6">
                  <c:v>0.66006459222853187</c:v>
                </c:pt>
                <c:pt idx="7">
                  <c:v>0.86660833527559056</c:v>
                </c:pt>
                <c:pt idx="8">
                  <c:v>0.71798484787640593</c:v>
                </c:pt>
                <c:pt idx="9">
                  <c:v>0.63424504519700997</c:v>
                </c:pt>
                <c:pt idx="10">
                  <c:v>0.15726139399509623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CD5-478E-AEB5-77BAF7028E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7710880"/>
        <c:axId val="1337701728"/>
      </c:barChart>
      <c:catAx>
        <c:axId val="13377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/>
                  <a:t>Kezelés</a:t>
                </a:r>
              </a:p>
            </c:rich>
          </c:tx>
          <c:layout>
            <c:manualLayout>
              <c:xMode val="edge"/>
              <c:yMode val="edge"/>
              <c:x val="0.49270006410762079"/>
              <c:y val="0.808527281004892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337701728"/>
        <c:crosses val="autoZero"/>
        <c:auto val="1"/>
        <c:lblAlgn val="ctr"/>
        <c:lblOffset val="100"/>
        <c:noMultiLvlLbl val="0"/>
      </c:catAx>
      <c:valAx>
        <c:axId val="13377017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/>
                  <a:t>HU%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33771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150922894197982"/>
          <c:y val="0.91816798511361852"/>
          <c:w val="0.65109188499737225"/>
          <c:h val="5.8549127808383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>
          <a:latin typeface="Arial Narrow" panose="020B0606020202030204" pitchFamily="34" charset="0"/>
        </a:defRPr>
      </a:pPr>
      <a:endParaRPr lang="hu-H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b="1" dirty="0" err="1"/>
              <a:t>Kémhatás</a:t>
            </a:r>
            <a:r>
              <a:rPr lang="en-US" b="1" dirty="0"/>
              <a:t> </a:t>
            </a:r>
            <a:r>
              <a:rPr lang="en-US" b="0" dirty="0" err="1"/>
              <a:t>változás</a:t>
            </a:r>
            <a:r>
              <a:rPr lang="en-US" b="0" dirty="0"/>
              <a:t> a </a:t>
            </a:r>
            <a:r>
              <a:rPr lang="en-US" b="0" dirty="0" err="1"/>
              <a:t>szabadföldi</a:t>
            </a:r>
            <a:r>
              <a:rPr lang="en-US" b="0" dirty="0"/>
              <a:t> </a:t>
            </a:r>
            <a:r>
              <a:rPr lang="en-US" b="0" dirty="0" err="1"/>
              <a:t>kisparcellás</a:t>
            </a:r>
            <a:r>
              <a:rPr lang="en-US" b="0" dirty="0"/>
              <a:t> </a:t>
            </a:r>
            <a:r>
              <a:rPr lang="hu-HU" b="0" dirty="0"/>
              <a:t>mintaterületen</a:t>
            </a:r>
            <a:r>
              <a:rPr lang="en-US" b="0" dirty="0"/>
              <a:t> (Debrecen 369/A), 2023</a:t>
            </a:r>
          </a:p>
        </c:rich>
      </c:tx>
      <c:layout>
        <c:manualLayout>
          <c:xMode val="edge"/>
          <c:yMode val="edge"/>
          <c:x val="0.17514538186971113"/>
          <c:y val="7.66210138704935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7.8982734042023106E-2"/>
          <c:y val="0.19000462650316211"/>
          <c:w val="0.89517070900170514"/>
          <c:h val="0.436291838858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Diagramok!$B$17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Diagramok!$A$18:$A$28</c:f>
              <c:strCache>
                <c:ptCount val="11"/>
                <c:pt idx="0">
                  <c:v>Kontroll
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Diagramok!$B$18:$B$28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B8FD-44C3-B5E0-8A4EBD473B1C}"/>
            </c:ext>
          </c:extLst>
        </c:ser>
        <c:ser>
          <c:idx val="1"/>
          <c:order val="1"/>
          <c:tx>
            <c:strRef>
              <c:f>Diagramok!$C$17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Diagramok!$A$18:$A$28</c:f>
              <c:strCache>
                <c:ptCount val="11"/>
                <c:pt idx="0">
                  <c:v>Kontroll
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Diagramok!$C$18:$C$28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1-B8FD-44C3-B5E0-8A4EBD473B1C}"/>
            </c:ext>
          </c:extLst>
        </c:ser>
        <c:ser>
          <c:idx val="2"/>
          <c:order val="2"/>
          <c:tx>
            <c:strRef>
              <c:f>Diagramok!$D$17</c:f>
              <c:strCache>
                <c:ptCount val="1"/>
                <c:pt idx="0">
                  <c:v>pH H2O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FD-44C3-B5E0-8A4EBD473B1C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FD-44C3-B5E0-8A4EBD473B1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8FD-44C3-B5E0-8A4EBD473B1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8FD-44C3-B5E0-8A4EBD473B1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8FD-44C3-B5E0-8A4EBD473B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8FD-44C3-B5E0-8A4EBD473B1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8FD-44C3-B5E0-8A4EBD473B1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B8FD-44C3-B5E0-8A4EBD473B1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8FD-44C3-B5E0-8A4EBD473B1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B8FD-44C3-B5E0-8A4EBD473B1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B8FD-44C3-B5E0-8A4EBD473B1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8FD-44C3-B5E0-8A4EBD473B1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8FD-44C3-B5E0-8A4EBD473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6.3794546515018952E-2"/>
                  <c:y val="-0.134768011722111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strRef>
              <c:f>Diagramok!$A$18:$A$28</c:f>
              <c:strCache>
                <c:ptCount val="11"/>
                <c:pt idx="0">
                  <c:v>Kontroll
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Diagramok!$D$18:$D$28</c:f>
              <c:numCache>
                <c:formatCode>0.00</c:formatCode>
                <c:ptCount val="11"/>
                <c:pt idx="0">
                  <c:v>4.3933333333333335</c:v>
                </c:pt>
                <c:pt idx="1">
                  <c:v>4.6133333333333333</c:v>
                </c:pt>
                <c:pt idx="2">
                  <c:v>4.4033333333333333</c:v>
                </c:pt>
                <c:pt idx="3">
                  <c:v>4.37</c:v>
                </c:pt>
                <c:pt idx="4">
                  <c:v>4.28</c:v>
                </c:pt>
                <c:pt idx="5">
                  <c:v>5.4466666666666663</c:v>
                </c:pt>
                <c:pt idx="6">
                  <c:v>5.6933333333333325</c:v>
                </c:pt>
                <c:pt idx="7">
                  <c:v>5.5633333333333335</c:v>
                </c:pt>
                <c:pt idx="8">
                  <c:v>5.3900000000000006</c:v>
                </c:pt>
                <c:pt idx="9">
                  <c:v>6.5566666666666675</c:v>
                </c:pt>
                <c:pt idx="10">
                  <c:v>4.34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8FD-44C3-B5E0-8A4EBD473B1C}"/>
            </c:ext>
          </c:extLst>
        </c:ser>
        <c:ser>
          <c:idx val="3"/>
          <c:order val="3"/>
          <c:tx>
            <c:strRef>
              <c:f>Diagramok!$E$17</c:f>
              <c:strCache>
                <c:ptCount val="1"/>
                <c:pt idx="0">
                  <c:v>pH KCl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B8FD-44C3-B5E0-8A4EBD473B1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8FD-44C3-B5E0-8A4EBD473B1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B8FD-44C3-B5E0-8A4EBD473B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B8FD-44C3-B5E0-8A4EBD473B1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B8FD-44C3-B5E0-8A4EBD473B1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B8FD-44C3-B5E0-8A4EBD473B1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B8FD-44C3-B5E0-8A4EBD473B1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B8FD-44C3-B5E0-8A4EBD473B1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B8FD-44C3-B5E0-8A4EBD473B1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B8FD-44C3-B5E0-8A4EBD473B1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B8FD-44C3-B5E0-8A4EBD473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Diagramok!$A$18:$A$28</c:f>
              <c:strCache>
                <c:ptCount val="11"/>
                <c:pt idx="0">
                  <c:v>Kontroll
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Diagramok!$E$18:$E$28</c:f>
              <c:numCache>
                <c:formatCode>0.00</c:formatCode>
                <c:ptCount val="11"/>
                <c:pt idx="0">
                  <c:v>3.66</c:v>
                </c:pt>
                <c:pt idx="1">
                  <c:v>3.67</c:v>
                </c:pt>
                <c:pt idx="2">
                  <c:v>3.6700000000000004</c:v>
                </c:pt>
                <c:pt idx="3">
                  <c:v>3.64</c:v>
                </c:pt>
                <c:pt idx="4">
                  <c:v>3.5566666666666666</c:v>
                </c:pt>
                <c:pt idx="5">
                  <c:v>4.99</c:v>
                </c:pt>
                <c:pt idx="6">
                  <c:v>4.9033333333333333</c:v>
                </c:pt>
                <c:pt idx="7">
                  <c:v>5.333333333333333</c:v>
                </c:pt>
                <c:pt idx="8">
                  <c:v>4.7433333333333332</c:v>
                </c:pt>
                <c:pt idx="9">
                  <c:v>6.28</c:v>
                </c:pt>
                <c:pt idx="10">
                  <c:v>3.7000000000000006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B8FD-44C3-B5E0-8A4EBD473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636672"/>
        <c:axId val="1261639584"/>
      </c:barChart>
      <c:catAx>
        <c:axId val="1261636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/>
                  <a:t>Kezelés</a:t>
                </a:r>
              </a:p>
            </c:rich>
          </c:tx>
          <c:layout>
            <c:manualLayout>
              <c:xMode val="edge"/>
              <c:yMode val="edge"/>
              <c:x val="0.46980441814738633"/>
              <c:y val="0.85919691422474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261639584"/>
        <c:crosses val="autoZero"/>
        <c:auto val="1"/>
        <c:lblAlgn val="ctr"/>
        <c:lblOffset val="100"/>
        <c:noMultiLvlLbl val="0"/>
      </c:catAx>
      <c:valAx>
        <c:axId val="126163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/>
                  <a:t>Kémhatás [pH]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26163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1.3491387512119098E-2"/>
          <c:y val="0.93778622152874813"/>
          <c:w val="0.61053160932558914"/>
          <c:h val="6.2104266497666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>
          <a:latin typeface="Arial Narrow" panose="020B0606020202030204" pitchFamily="34" charset="0"/>
        </a:defRPr>
      </a:pPr>
      <a:endParaRPr lang="hu-HU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0" dirty="0"/>
              <a:t>Felvehető </a:t>
            </a:r>
            <a:r>
              <a:rPr lang="hu-HU" b="1" dirty="0"/>
              <a:t>kálium</a:t>
            </a:r>
            <a:r>
              <a:rPr lang="hu-HU" b="0" dirty="0"/>
              <a:t> és </a:t>
            </a:r>
            <a:r>
              <a:rPr lang="hu-HU" b="1" dirty="0"/>
              <a:t>foszfor</a:t>
            </a:r>
            <a:r>
              <a:rPr lang="hu-HU" b="0" dirty="0"/>
              <a:t> mennyisége a szabadföldi kisparcellás mintaterületen (Debrecen 369/A),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8855139682882105"/>
          <c:y val="0.20098619329388559"/>
          <c:w val="0.77796306283632355"/>
          <c:h val="0.37805215176505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Diagramok!$B$44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Diagramok!$A$45:$A$55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 Átlag</c:v>
                </c:pt>
                <c:pt idx="10">
                  <c:v>Azorhiz Átlag</c:v>
                </c:pt>
              </c:strCache>
            </c:strRef>
          </c:cat>
          <c:val>
            <c:numRef>
              <c:f>Diagramok!$B$45:$B$55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8160-4A67-9521-BB20289BEB96}"/>
            </c:ext>
          </c:extLst>
        </c:ser>
        <c:ser>
          <c:idx val="1"/>
          <c:order val="1"/>
          <c:tx>
            <c:strRef>
              <c:f>Diagramok!$C$44</c:f>
              <c:strCache>
                <c:ptCount val="1"/>
                <c:pt idx="0">
                  <c:v>K2O mg/l (1 kg talajra)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160-4A67-9521-BB20289BEB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160-4A67-9521-BB20289BEB9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160-4A67-9521-BB20289BEB9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160-4A67-9521-BB20289BEB9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160-4A67-9521-BB20289BEB9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160-4A67-9521-BB20289BEB9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160-4A67-9521-BB20289BEB9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8160-4A67-9521-BB20289BEB9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160-4A67-9521-BB20289BEB9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8160-4A67-9521-BB20289BEB9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160-4A67-9521-BB20289BE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Diagramok!$A$45:$A$55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 Átlag</c:v>
                </c:pt>
                <c:pt idx="10">
                  <c:v>Azorhiz Átlag</c:v>
                </c:pt>
              </c:strCache>
            </c:strRef>
          </c:cat>
          <c:val>
            <c:numRef>
              <c:f>Diagramok!$C$45:$C$55</c:f>
              <c:numCache>
                <c:formatCode>0.00</c:formatCode>
                <c:ptCount val="11"/>
                <c:pt idx="0">
                  <c:v>49.887000000000008</c:v>
                </c:pt>
                <c:pt idx="1">
                  <c:v>66.234833333333327</c:v>
                </c:pt>
                <c:pt idx="2">
                  <c:v>77.762666666666661</c:v>
                </c:pt>
                <c:pt idx="3">
                  <c:v>47.758166666666675</c:v>
                </c:pt>
                <c:pt idx="4">
                  <c:v>67.038166666666669</c:v>
                </c:pt>
                <c:pt idx="5">
                  <c:v>173.07816666666668</c:v>
                </c:pt>
                <c:pt idx="6">
                  <c:v>240.95983333333336</c:v>
                </c:pt>
                <c:pt idx="7">
                  <c:v>132.99183333333335</c:v>
                </c:pt>
                <c:pt idx="8">
                  <c:v>146.68866666666668</c:v>
                </c:pt>
                <c:pt idx="9">
                  <c:v>373.1081666666667</c:v>
                </c:pt>
                <c:pt idx="10">
                  <c:v>58.924499999999995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160-4A67-9521-BB20289BEB96}"/>
            </c:ext>
          </c:extLst>
        </c:ser>
        <c:ser>
          <c:idx val="2"/>
          <c:order val="2"/>
          <c:tx>
            <c:strRef>
              <c:f>Diagramok!$D$44</c:f>
              <c:strCache>
                <c:ptCount val="1"/>
                <c:pt idx="0">
                  <c:v>P2O5 mg/kg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8160-4A67-9521-BB20289BEB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8160-4A67-9521-BB20289BEB96}"/>
                </c:ext>
              </c:extLst>
            </c:dLbl>
            <c:dLbl>
              <c:idx val="2"/>
              <c:layout>
                <c:manualLayout>
                  <c:x val="6.3563939935761061E-3"/>
                  <c:y val="1.5610657708230562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333545208962333E-2"/>
                      <c:h val="5.545217831117659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8160-4A67-9521-BB20289BEB9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8160-4A67-9521-BB20289BEB9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8160-4A67-9521-BB20289BEB96}"/>
                </c:ext>
              </c:extLst>
            </c:dLbl>
            <c:dLbl>
              <c:idx val="5"/>
              <c:layout>
                <c:manualLayout>
                  <c:x val="1.5890672175432906E-2"/>
                  <c:y val="7.930370222358209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977276338789131E-2"/>
                      <c:h val="5.545217831117659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2-8160-4A67-9521-BB20289BEB9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8160-4A67-9521-BB20289BEB9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8160-4A67-9521-BB20289BEB9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8160-4A67-9521-BB20289BEB9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8160-4A67-9521-BB20289BEB9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8160-4A67-9521-BB20289BE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Diagramok!$A$45:$A$55</c:f>
              <c:strCache>
                <c:ptCount val="11"/>
                <c:pt idx="0">
                  <c:v>Kontroll Átlag</c:v>
                </c:pt>
                <c:pt idx="1">
                  <c:v>Műtrágya
20 g/m2 I. Átlag</c:v>
                </c:pt>
                <c:pt idx="2">
                  <c:v>Műtrágya
40 g/m2 I. Átlag</c:v>
                </c:pt>
                <c:pt idx="3">
                  <c:v>Huminforce
200 g/m2 Átlag</c:v>
                </c:pt>
                <c:pt idx="4">
                  <c:v>Huminforce
400 g/m2 Átlag</c:v>
                </c:pt>
                <c:pt idx="5">
                  <c:v>Szervestrágya
2 kg/m2 Átlag</c:v>
                </c:pt>
                <c:pt idx="6">
                  <c:v>Szervestrágya
4 kg/m2 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 Átlag</c:v>
                </c:pt>
                <c:pt idx="10">
                  <c:v>Azorhiz Átlag</c:v>
                </c:pt>
              </c:strCache>
            </c:strRef>
          </c:cat>
          <c:val>
            <c:numRef>
              <c:f>Diagramok!$D$45:$D$55</c:f>
              <c:numCache>
                <c:formatCode>0.00</c:formatCode>
                <c:ptCount val="11"/>
                <c:pt idx="0">
                  <c:v>51.08958837772397</c:v>
                </c:pt>
                <c:pt idx="1">
                  <c:v>46.327683615819204</c:v>
                </c:pt>
                <c:pt idx="2">
                  <c:v>68.119451170298632</c:v>
                </c:pt>
                <c:pt idx="3">
                  <c:v>54.479418886198545</c:v>
                </c:pt>
                <c:pt idx="4">
                  <c:v>58.27280064568199</c:v>
                </c:pt>
                <c:pt idx="5">
                  <c:v>161.01694915254237</c:v>
                </c:pt>
                <c:pt idx="6">
                  <c:v>173.93058918482646</c:v>
                </c:pt>
                <c:pt idx="7">
                  <c:v>357.54640839386599</c:v>
                </c:pt>
                <c:pt idx="8">
                  <c:v>409.36238902340591</c:v>
                </c:pt>
                <c:pt idx="9">
                  <c:v>55.528652138821627</c:v>
                </c:pt>
                <c:pt idx="10">
                  <c:v>49.233252623083132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160-4A67-9521-BB20289BE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7664704"/>
        <c:axId val="1337665120"/>
      </c:barChart>
      <c:catAx>
        <c:axId val="1337664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Kezelés</a:t>
                </a:r>
              </a:p>
            </c:rich>
          </c:tx>
          <c:layout>
            <c:manualLayout>
              <c:xMode val="edge"/>
              <c:yMode val="edge"/>
              <c:x val="0.51318735842951146"/>
              <c:y val="0.869013651400083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37665120"/>
        <c:crosses val="autoZero"/>
        <c:auto val="1"/>
        <c:lblAlgn val="ctr"/>
        <c:lblOffset val="100"/>
        <c:noMultiLvlLbl val="0"/>
      </c:catAx>
      <c:valAx>
        <c:axId val="133766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P2O5: mg/kg, K2O: mg/l (1kg talajra vonatkoztatva) </a:t>
                </a:r>
              </a:p>
            </c:rich>
          </c:tx>
          <c:layout>
            <c:manualLayout>
              <c:xMode val="edge"/>
              <c:yMode val="edge"/>
              <c:x val="1.3123359580052493E-2"/>
              <c:y val="4.661010094248313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3766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6.7522381620105701E-4"/>
          <c:y val="0.93343148674463028"/>
          <c:w val="0.53594026774050507"/>
          <c:h val="6.6568513255369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hu-H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hu-HU" b="1" dirty="0"/>
              <a:t>M</a:t>
            </a:r>
            <a:r>
              <a:rPr lang="en-US" b="1" dirty="0" err="1"/>
              <a:t>agassági</a:t>
            </a:r>
            <a:r>
              <a:rPr lang="en-US" b="1" dirty="0"/>
              <a:t> </a:t>
            </a:r>
            <a:r>
              <a:rPr lang="en-US" b="1" dirty="0" err="1"/>
              <a:t>növekedés</a:t>
            </a:r>
            <a:r>
              <a:rPr lang="hu-HU" b="1" dirty="0" err="1"/>
              <a:t>ek</a:t>
            </a:r>
            <a:r>
              <a:rPr lang="hu-HU" b="1" dirty="0"/>
              <a:t> </a:t>
            </a:r>
            <a:r>
              <a:rPr lang="en-US" b="0" dirty="0"/>
              <a:t>a </a:t>
            </a:r>
            <a:r>
              <a:rPr lang="en-US" b="0" dirty="0" err="1"/>
              <a:t>szabadföldi</a:t>
            </a:r>
            <a:r>
              <a:rPr lang="en-US" b="0" dirty="0"/>
              <a:t> </a:t>
            </a:r>
            <a:r>
              <a:rPr lang="en-US" b="0" dirty="0" err="1"/>
              <a:t>kisparcellás</a:t>
            </a:r>
            <a:r>
              <a:rPr lang="en-US" b="0" dirty="0"/>
              <a:t> </a:t>
            </a:r>
            <a:r>
              <a:rPr lang="en-US" b="0" dirty="0" err="1"/>
              <a:t>mintaterületen</a:t>
            </a:r>
            <a:r>
              <a:rPr lang="en-US" b="0" dirty="0"/>
              <a:t> (Debrecen 369/A), 2023</a:t>
            </a:r>
          </a:p>
        </c:rich>
      </c:tx>
      <c:layout>
        <c:manualLayout>
          <c:xMode val="edge"/>
          <c:yMode val="edge"/>
          <c:x val="0.13106324534165834"/>
          <c:y val="1.3535850018518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9.1896061179924438E-2"/>
          <c:y val="0.17663277095446092"/>
          <c:w val="0.88777868952633687"/>
          <c:h val="0.40196738863732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Diagramok!$B$3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strRef>
              <c:f>Diagramok!$A$4:$A$14</c:f>
              <c:strCache>
                <c:ptCount val="11"/>
                <c:pt idx="0">
                  <c:v>Kontroll
Átlag</c:v>
                </c:pt>
                <c:pt idx="1">
                  <c:v>Műtrágya 20 g/m2 I.
Átlag</c:v>
                </c:pt>
                <c:pt idx="2">
                  <c:v>Műtrágya 40 g/m2 I.
Átlag</c:v>
                </c:pt>
                <c:pt idx="3">
                  <c:v>Huminforce 200 g/m2
Átlag</c:v>
                </c:pt>
                <c:pt idx="4">
                  <c:v>Huminforce 400 g/m2
Átlag</c:v>
                </c:pt>
                <c:pt idx="5">
                  <c:v>Szervestrágya 2 kg/m2
Átlag</c:v>
                </c:pt>
                <c:pt idx="6">
                  <c:v>Szervestrágya 4 kg/m2
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Diagramok!$B$4:$B$14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A1C2-4FD5-93F4-6995F794A9E3}"/>
            </c:ext>
          </c:extLst>
        </c:ser>
        <c:ser>
          <c:idx val="1"/>
          <c:order val="1"/>
          <c:tx>
            <c:strRef>
              <c:f>Diagramok!$C$3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Diagramok!$A$4:$A$14</c:f>
              <c:strCache>
                <c:ptCount val="11"/>
                <c:pt idx="0">
                  <c:v>Kontroll
Átlag</c:v>
                </c:pt>
                <c:pt idx="1">
                  <c:v>Műtrágya 20 g/m2 I.
Átlag</c:v>
                </c:pt>
                <c:pt idx="2">
                  <c:v>Műtrágya 40 g/m2 I.
Átlag</c:v>
                </c:pt>
                <c:pt idx="3">
                  <c:v>Huminforce 200 g/m2
Átlag</c:v>
                </c:pt>
                <c:pt idx="4">
                  <c:v>Huminforce 400 g/m2
Átlag</c:v>
                </c:pt>
                <c:pt idx="5">
                  <c:v>Szervestrágya 2 kg/m2
Átlag</c:v>
                </c:pt>
                <c:pt idx="6">
                  <c:v>Szervestrágya 4 kg/m2
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Diagramok!$C$4:$C$14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3-A1C2-4FD5-93F4-6995F794A9E3}"/>
            </c:ext>
          </c:extLst>
        </c:ser>
        <c:ser>
          <c:idx val="2"/>
          <c:order val="2"/>
          <c:tx>
            <c:strRef>
              <c:f>Diagramok!$D$3</c:f>
              <c:strCache>
                <c:ptCount val="1"/>
                <c:pt idx="0">
                  <c:v>Magasság június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1C2-4FD5-93F4-6995F794A9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1C2-4FD5-93F4-6995F794A9E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1C2-4FD5-93F4-6995F794A9E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1C2-4FD5-93F4-6995F794A9E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1C2-4FD5-93F4-6995F794A9E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1C2-4FD5-93F4-6995F794A9E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1C2-4FD5-93F4-6995F794A9E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1C2-4FD5-93F4-6995F794A9E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1C2-4FD5-93F4-6995F794A9E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1C2-4FD5-93F4-6995F794A9E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1C2-4FD5-93F4-6995F794A9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Diagramok!$A$4:$A$14</c:f>
              <c:strCache>
                <c:ptCount val="11"/>
                <c:pt idx="0">
                  <c:v>Kontroll
Átlag</c:v>
                </c:pt>
                <c:pt idx="1">
                  <c:v>Műtrágya 20 g/m2 I.
Átlag</c:v>
                </c:pt>
                <c:pt idx="2">
                  <c:v>Műtrágya 40 g/m2 I.
Átlag</c:v>
                </c:pt>
                <c:pt idx="3">
                  <c:v>Huminforce 200 g/m2
Átlag</c:v>
                </c:pt>
                <c:pt idx="4">
                  <c:v>Huminforce 400 g/m2
Átlag</c:v>
                </c:pt>
                <c:pt idx="5">
                  <c:v>Szervestrágya 2 kg/m2
Átlag</c:v>
                </c:pt>
                <c:pt idx="6">
                  <c:v>Szervestrágya 4 kg/m2
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Diagramok!$D$4:$D$14</c:f>
              <c:numCache>
                <c:formatCode>0.00</c:formatCode>
                <c:ptCount val="11"/>
                <c:pt idx="0">
                  <c:v>13.69047619047619</c:v>
                </c:pt>
                <c:pt idx="1">
                  <c:v>24.172736281431934</c:v>
                </c:pt>
                <c:pt idx="2">
                  <c:v>18.64293085655315</c:v>
                </c:pt>
                <c:pt idx="3">
                  <c:v>19.463235294117649</c:v>
                </c:pt>
                <c:pt idx="4">
                  <c:v>29.624685771744595</c:v>
                </c:pt>
                <c:pt idx="5">
                  <c:v>22.172222222222221</c:v>
                </c:pt>
                <c:pt idx="6">
                  <c:v>24.228292540792541</c:v>
                </c:pt>
                <c:pt idx="7">
                  <c:v>18.270192307692309</c:v>
                </c:pt>
                <c:pt idx="8">
                  <c:v>21.019423621522574</c:v>
                </c:pt>
                <c:pt idx="9">
                  <c:v>22.778759689922481</c:v>
                </c:pt>
                <c:pt idx="10">
                  <c:v>18.333333333333332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1C2-4FD5-93F4-6995F794A9E3}"/>
            </c:ext>
          </c:extLst>
        </c:ser>
        <c:ser>
          <c:idx val="3"/>
          <c:order val="3"/>
          <c:tx>
            <c:strRef>
              <c:f>Diagramok!$E$3</c:f>
              <c:strCache>
                <c:ptCount val="1"/>
                <c:pt idx="0">
                  <c:v>Magasság augusztus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1C2-4FD5-93F4-6995F794A9E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1C2-4FD5-93F4-6995F794A9E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1C2-4FD5-93F4-6995F794A9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1C2-4FD5-93F4-6995F794A9E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1C2-4FD5-93F4-6995F794A9E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1C2-4FD5-93F4-6995F794A9E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1C2-4FD5-93F4-6995F794A9E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A1C2-4FD5-93F4-6995F794A9E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1C2-4FD5-93F4-6995F794A9E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1C2-4FD5-93F4-6995F794A9E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1C2-4FD5-93F4-6995F794A9E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A1C2-4FD5-93F4-6995F794A9E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A1C2-4FD5-93F4-6995F794A9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4.1246613448347728E-2"/>
                  <c:y val="-0.1547133253681498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/>
                      <a:t>y = -0,9105x2 + 14,663x + 31,48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cat>
            <c:strRef>
              <c:f>Diagramok!$A$4:$A$14</c:f>
              <c:strCache>
                <c:ptCount val="11"/>
                <c:pt idx="0">
                  <c:v>Kontroll
Átlag</c:v>
                </c:pt>
                <c:pt idx="1">
                  <c:v>Műtrágya 20 g/m2 I.
Átlag</c:v>
                </c:pt>
                <c:pt idx="2">
                  <c:v>Műtrágya 40 g/m2 I.
Átlag</c:v>
                </c:pt>
                <c:pt idx="3">
                  <c:v>Huminforce 200 g/m2
Átlag</c:v>
                </c:pt>
                <c:pt idx="4">
                  <c:v>Huminforce 400 g/m2
Átlag</c:v>
                </c:pt>
                <c:pt idx="5">
                  <c:v>Szervestrágya 2 kg/m2
Átlag</c:v>
                </c:pt>
                <c:pt idx="6">
                  <c:v>Szervestrágya 4 kg/m2
Átlag</c:v>
                </c:pt>
                <c:pt idx="7">
                  <c:v>Szennyvíziszap komposzt
2 kg/m2 Átlag</c:v>
                </c:pt>
                <c:pt idx="8">
                  <c:v>Szennyvíziszap komposzt
4 kg/m2 Átlag</c:v>
                </c:pt>
                <c:pt idx="9">
                  <c:v>Gyapjú pellet
Átlag</c:v>
                </c:pt>
                <c:pt idx="10">
                  <c:v>Azorhiz
Átlag</c:v>
                </c:pt>
              </c:strCache>
            </c:strRef>
          </c:cat>
          <c:val>
            <c:numRef>
              <c:f>Diagramok!$E$4:$E$14</c:f>
              <c:numCache>
                <c:formatCode>0.00</c:formatCode>
                <c:ptCount val="11"/>
                <c:pt idx="0">
                  <c:v>42.300000000000004</c:v>
                </c:pt>
                <c:pt idx="1">
                  <c:v>74.140786749482402</c:v>
                </c:pt>
                <c:pt idx="2">
                  <c:v>49.574162257495594</c:v>
                </c:pt>
                <c:pt idx="3">
                  <c:v>70.382539682539672</c:v>
                </c:pt>
                <c:pt idx="4">
                  <c:v>99.171241830065355</c:v>
                </c:pt>
                <c:pt idx="5">
                  <c:v>74.260249554367206</c:v>
                </c:pt>
                <c:pt idx="6">
                  <c:v>91.260912698412696</c:v>
                </c:pt>
                <c:pt idx="7">
                  <c:v>79.404040404040401</c:v>
                </c:pt>
                <c:pt idx="8">
                  <c:v>104.57291666666667</c:v>
                </c:pt>
                <c:pt idx="9">
                  <c:v>97.174559848753404</c:v>
                </c:pt>
                <c:pt idx="10">
                  <c:v>71.049503968253973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1C2-4FD5-93F4-6995F794A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943791"/>
        <c:axId val="1095894287"/>
      </c:barChart>
      <c:catAx>
        <c:axId val="1095943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/>
                  <a:t>Kezelés</a:t>
                </a:r>
              </a:p>
            </c:rich>
          </c:tx>
          <c:layout>
            <c:manualLayout>
              <c:xMode val="edge"/>
              <c:yMode val="edge"/>
              <c:x val="0.48231880249721376"/>
              <c:y val="0.863187708957593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095894287"/>
        <c:crosses val="autoZero"/>
        <c:auto val="1"/>
        <c:lblAlgn val="ctr"/>
        <c:lblOffset val="100"/>
        <c:noMultiLvlLbl val="0"/>
      </c:catAx>
      <c:valAx>
        <c:axId val="109589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Magasság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09594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8.6306098964326807E-3"/>
          <c:y val="0.9235443147303114"/>
          <c:w val="0.97310964725496796"/>
          <c:h val="6.1828500681738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>
          <a:latin typeface="Arial Narrow" panose="020B0606020202030204" pitchFamily="34" charset="0"/>
        </a:defRPr>
      </a:pPr>
      <a:endParaRPr lang="hu-HU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0.07683</cdr:x>
      <cdr:y>0.16536</cdr:y>
    </cdr:from>
    <cdr:to>
      <cdr:x>0.27851</cdr:x>
      <cdr:y>0.35855</cdr:y>
    </cdr:to>
    <cdr:sp macro="" textlink="">
      <cdr:nvSpPr>
        <cdr:cNvPr id="3" name="Szövegdoboz 2">
          <a:extLst xmlns:a="http://schemas.openxmlformats.org/drawingml/2006/main">
            <a:ext uri="{FF2B5EF4-FFF2-40B4-BE49-F238E27FC236}">
              <a16:creationId xmlns:a16="http://schemas.microsoft.com/office/drawing/2014/main" id="{60D19C36-1832-49FB-B19A-20713F1D92AC}"/>
            </a:ext>
          </a:extLst>
        </cdr:cNvPr>
        <cdr:cNvSpPr txBox="1"/>
      </cdr:nvSpPr>
      <cdr:spPr>
        <a:xfrm xmlns:a="http://schemas.openxmlformats.org/drawingml/2006/main">
          <a:off x="441425" y="641350"/>
          <a:ext cx="1158749" cy="749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hu-HU" sz="1100" b="1">
              <a:solidFill>
                <a:srgbClr val="FF0000"/>
              </a:solidFill>
            </a:rPr>
            <a:t>Min: 290,5 cm</a:t>
          </a:r>
        </a:p>
        <a:p xmlns:a="http://schemas.openxmlformats.org/drawingml/2006/main">
          <a:pPr algn="r"/>
          <a:r>
            <a:rPr lang="hu-HU" sz="1100" b="1">
              <a:solidFill>
                <a:srgbClr val="00B050"/>
              </a:solidFill>
            </a:rPr>
            <a:t>Max: 134,6 cm</a:t>
          </a:r>
        </a:p>
        <a:p xmlns:a="http://schemas.openxmlformats.org/drawingml/2006/main">
          <a:pPr algn="r"/>
          <a:r>
            <a:rPr lang="hu-HU" sz="1100" b="1"/>
            <a:t>Átlag: 191,2 cm</a:t>
          </a:r>
        </a:p>
      </cdr:txBody>
    </cdr:sp>
  </cdr:relSizeAnchor>
  <cdr:relSizeAnchor xmlns:cdr="http://schemas.openxmlformats.org/drawingml/2006/chartDrawing">
    <cdr:from>
      <cdr:x>0.0084</cdr:x>
      <cdr:y>0.07204</cdr:y>
    </cdr:from>
    <cdr:to>
      <cdr:x>0.07803</cdr:x>
      <cdr:y>0.1393</cdr:y>
    </cdr:to>
    <cdr:sp macro="" textlink="">
      <cdr:nvSpPr>
        <cdr:cNvPr id="4" name="Szövegdoboz 3">
          <a:extLst xmlns:a="http://schemas.openxmlformats.org/drawingml/2006/main">
            <a:ext uri="{FF2B5EF4-FFF2-40B4-BE49-F238E27FC236}">
              <a16:creationId xmlns:a16="http://schemas.microsoft.com/office/drawing/2014/main" id="{83B05BBF-E6F2-49BE-998B-95316BFC33D5}"/>
            </a:ext>
          </a:extLst>
        </cdr:cNvPr>
        <cdr:cNvSpPr txBox="1"/>
      </cdr:nvSpPr>
      <cdr:spPr>
        <a:xfrm xmlns:a="http://schemas.openxmlformats.org/drawingml/2006/main">
          <a:off x="48262" y="279400"/>
          <a:ext cx="400058" cy="260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100"/>
            <a:t>cm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0.00585</cdr:x>
      <cdr:y>0.04912</cdr:y>
    </cdr:from>
    <cdr:to>
      <cdr:x>0.07385</cdr:x>
      <cdr:y>0.11179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657F6AC2-553E-4633-9B62-A58B0F2D20A0}"/>
            </a:ext>
          </a:extLst>
        </cdr:cNvPr>
        <cdr:cNvSpPr txBox="1"/>
      </cdr:nvSpPr>
      <cdr:spPr>
        <a:xfrm xmlns:a="http://schemas.openxmlformats.org/drawingml/2006/main">
          <a:off x="33701" y="184151"/>
          <a:ext cx="391750" cy="234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/>
            <a:t>óra</a:t>
          </a:r>
        </a:p>
      </cdr:txBody>
    </cdr:sp>
  </cdr:relSizeAnchor>
  <cdr:relSizeAnchor xmlns:cdr="http://schemas.openxmlformats.org/drawingml/2006/chartDrawing">
    <cdr:from>
      <cdr:x>0.65741</cdr:x>
      <cdr:y>0.12398</cdr:y>
    </cdr:from>
    <cdr:to>
      <cdr:x>0.85317</cdr:x>
      <cdr:y>0.22561</cdr:y>
    </cdr:to>
    <cdr:sp macro="" textlink="">
      <cdr:nvSpPr>
        <cdr:cNvPr id="3" name="Szövegdoboz 1"/>
        <cdr:cNvSpPr txBox="1"/>
      </cdr:nvSpPr>
      <cdr:spPr>
        <a:xfrm xmlns:a="http://schemas.openxmlformats.org/drawingml/2006/main">
          <a:off x="3787140" y="464820"/>
          <a:ext cx="112776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hu-HU" sz="1000" b="1">
              <a:solidFill>
                <a:srgbClr val="00B050"/>
              </a:solidFill>
            </a:rPr>
            <a:t>min:</a:t>
          </a:r>
          <a:r>
            <a:rPr lang="hu-HU" sz="1000" b="1" baseline="0">
              <a:solidFill>
                <a:srgbClr val="00B050"/>
              </a:solidFill>
            </a:rPr>
            <a:t> 1880 óra</a:t>
          </a:r>
        </a:p>
        <a:p xmlns:a="http://schemas.openxmlformats.org/drawingml/2006/main">
          <a:pPr algn="r"/>
          <a:r>
            <a:rPr lang="hu-HU" sz="1000" b="1" baseline="0">
              <a:solidFill>
                <a:schemeClr val="accent2"/>
              </a:solidFill>
            </a:rPr>
            <a:t>max: 2672 óra</a:t>
          </a:r>
          <a:endParaRPr lang="hu-HU" sz="1000" b="1">
            <a:solidFill>
              <a:schemeClr val="accent2"/>
            </a:solidFill>
          </a:endParaRPr>
        </a:p>
      </cdr:txBody>
    </cdr:sp>
  </cdr:relSizeAnchor>
  <cdr:relSizeAnchor xmlns:cdr="http://schemas.openxmlformats.org/drawingml/2006/chartDrawing">
    <cdr:from>
      <cdr:x>0.06724</cdr:x>
      <cdr:y>0.15752</cdr:y>
    </cdr:from>
    <cdr:to>
      <cdr:x>0.37257</cdr:x>
      <cdr:y>0.35569</cdr:y>
    </cdr:to>
    <cdr:sp macro="" textlink="">
      <cdr:nvSpPr>
        <cdr:cNvPr id="4" name="Szövegdoboz 1"/>
        <cdr:cNvSpPr txBox="1"/>
      </cdr:nvSpPr>
      <cdr:spPr>
        <a:xfrm xmlns:a="http://schemas.openxmlformats.org/drawingml/2006/main">
          <a:off x="387350" y="590549"/>
          <a:ext cx="1758949" cy="742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hu-HU" sz="1000" b="0" dirty="0">
              <a:solidFill>
                <a:sysClr val="windowText" lastClr="000000"/>
              </a:solidFill>
            </a:rPr>
            <a:t>Átlag: 1993-2002: 2032 óra</a:t>
          </a:r>
        </a:p>
        <a:p xmlns:a="http://schemas.openxmlformats.org/drawingml/2006/main">
          <a:pPr algn="r"/>
          <a:r>
            <a:rPr lang="hu-HU" sz="1000" b="0" baseline="0" dirty="0">
              <a:solidFill>
                <a:sysClr val="windowText" lastClr="000000"/>
              </a:solidFill>
            </a:rPr>
            <a:t>Átlag: 2003-2010: 2187 óra</a:t>
          </a:r>
        </a:p>
        <a:p xmlns:a="http://schemas.openxmlformats.org/drawingml/2006/main">
          <a:pPr algn="r"/>
          <a:r>
            <a:rPr lang="hu-HU" sz="1000" b="1" baseline="0" dirty="0">
              <a:solidFill>
                <a:sysClr val="windowText" lastClr="000000"/>
              </a:solidFill>
            </a:rPr>
            <a:t>Átlag: 2011-2020: </a:t>
          </a:r>
          <a:r>
            <a:rPr lang="hu-HU" sz="1000" b="1" baseline="0" dirty="0">
              <a:solidFill>
                <a:srgbClr val="FF0000"/>
              </a:solidFill>
            </a:rPr>
            <a:t>2419</a:t>
          </a:r>
          <a:r>
            <a:rPr lang="hu-HU" sz="1000" b="1" baseline="0" dirty="0">
              <a:solidFill>
                <a:sysClr val="windowText" lastClr="000000"/>
              </a:solidFill>
            </a:rPr>
            <a:t> óra</a:t>
          </a:r>
          <a:endParaRPr lang="hu-HU" sz="10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0.65476</cdr:x>
      <cdr:y>0.18293</cdr:y>
    </cdr:from>
    <cdr:to>
      <cdr:x>0.65476</cdr:x>
      <cdr:y>0.89431</cdr:y>
    </cdr:to>
    <cdr:cxnSp macro="">
      <cdr:nvCxnSpPr>
        <cdr:cNvPr id="6" name="Egyenes összekötő 5">
          <a:extLst xmlns:a="http://schemas.openxmlformats.org/drawingml/2006/main">
            <a:ext uri="{FF2B5EF4-FFF2-40B4-BE49-F238E27FC236}">
              <a16:creationId xmlns:a16="http://schemas.microsoft.com/office/drawing/2014/main" id="{BE536CF5-DC6B-CDB8-9D26-ABE9ECAC8F8F}"/>
            </a:ext>
          </a:extLst>
        </cdr:cNvPr>
        <cdr:cNvCxnSpPr/>
      </cdr:nvCxnSpPr>
      <cdr:spPr>
        <a:xfrm xmlns:a="http://schemas.openxmlformats.org/drawingml/2006/main" flipV="1">
          <a:off x="3771900" y="685800"/>
          <a:ext cx="0" cy="2667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0.3955</cdr:x>
      <cdr:y>0.18496</cdr:y>
    </cdr:from>
    <cdr:to>
      <cdr:x>0.39683</cdr:x>
      <cdr:y>0.89228</cdr:y>
    </cdr:to>
    <cdr:cxnSp macro="">
      <cdr:nvCxnSpPr>
        <cdr:cNvPr id="8" name="Egyenes összekötő 7">
          <a:extLst xmlns:a="http://schemas.openxmlformats.org/drawingml/2006/main">
            <a:ext uri="{FF2B5EF4-FFF2-40B4-BE49-F238E27FC236}">
              <a16:creationId xmlns:a16="http://schemas.microsoft.com/office/drawing/2014/main" id="{E61EB548-C6EF-570E-58F2-53742DA614A9}"/>
            </a:ext>
          </a:extLst>
        </cdr:cNvPr>
        <cdr:cNvCxnSpPr/>
      </cdr:nvCxnSpPr>
      <cdr:spPr>
        <a:xfrm xmlns:a="http://schemas.openxmlformats.org/drawingml/2006/main" flipV="1">
          <a:off x="2278380" y="693420"/>
          <a:ext cx="7620" cy="265176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0.13004</cdr:x>
      <cdr:y>0.17761</cdr:y>
    </cdr:from>
    <cdr:to>
      <cdr:x>0.26457</cdr:x>
      <cdr:y>0.43595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C0D0B1F6-4CE9-69F9-CDB3-C07F05989C4D}"/>
            </a:ext>
          </a:extLst>
        </cdr:cNvPr>
        <cdr:cNvSpPr txBox="1"/>
      </cdr:nvSpPr>
      <cdr:spPr>
        <a:xfrm xmlns:a="http://schemas.openxmlformats.org/drawingml/2006/main">
          <a:off x="883920" y="6286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>
              <a:solidFill>
                <a:schemeClr val="accent4"/>
              </a:solidFill>
              <a:latin typeface="Arial Narrow" panose="020B0606020202030204" pitchFamily="34" charset="0"/>
            </a:rPr>
            <a:t>min: 0,10 HU%</a:t>
          </a:r>
        </a:p>
        <a:p xmlns:a="http://schemas.openxmlformats.org/drawingml/2006/main">
          <a:r>
            <a:rPr lang="hu-HU" sz="1100">
              <a:solidFill>
                <a:srgbClr val="00B050"/>
              </a:solidFill>
              <a:latin typeface="Arial Narrow" panose="020B0606020202030204" pitchFamily="34" charset="0"/>
            </a:rPr>
            <a:t>max: 0,87 HU%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0.06838</cdr:x>
      <cdr:y>0.11813</cdr:y>
    </cdr:from>
    <cdr:to>
      <cdr:x>0.21599</cdr:x>
      <cdr:y>0.30645</cdr:y>
    </cdr:to>
    <cdr:sp macro="" textlink="">
      <cdr:nvSpPr>
        <cdr:cNvPr id="3" name="Szövegdoboz 2">
          <a:extLst xmlns:a="http://schemas.openxmlformats.org/drawingml/2006/main">
            <a:ext uri="{FF2B5EF4-FFF2-40B4-BE49-F238E27FC236}">
              <a16:creationId xmlns:a16="http://schemas.microsoft.com/office/drawing/2014/main" id="{CF1900EF-1219-7C90-9F77-9DA0047DF85C}"/>
            </a:ext>
          </a:extLst>
        </cdr:cNvPr>
        <cdr:cNvSpPr txBox="1"/>
      </cdr:nvSpPr>
      <cdr:spPr>
        <a:xfrm xmlns:a="http://schemas.openxmlformats.org/drawingml/2006/main">
          <a:off x="301873" y="388651"/>
          <a:ext cx="651603" cy="619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100"/>
            <a:t>pH H</a:t>
          </a:r>
          <a:r>
            <a:rPr lang="hu-HU" sz="1100" baseline="-25000"/>
            <a:t>2</a:t>
          </a:r>
          <a:r>
            <a:rPr lang="hu-HU" sz="1100"/>
            <a:t>O:</a:t>
          </a:r>
        </a:p>
        <a:p xmlns:a="http://schemas.openxmlformats.org/drawingml/2006/main">
          <a:r>
            <a:rPr lang="hu-HU" sz="1100">
              <a:solidFill>
                <a:srgbClr val="FF0000"/>
              </a:solidFill>
            </a:rPr>
            <a:t>min: 4,34</a:t>
          </a:r>
        </a:p>
        <a:p xmlns:a="http://schemas.openxmlformats.org/drawingml/2006/main">
          <a:r>
            <a:rPr lang="hu-HU" sz="1100">
              <a:solidFill>
                <a:srgbClr val="00B050"/>
              </a:solidFill>
            </a:rPr>
            <a:t>max: 6,56</a:t>
          </a:r>
        </a:p>
      </cdr:txBody>
    </cdr:sp>
  </cdr:relSizeAnchor>
  <cdr:relSizeAnchor xmlns:cdr="http://schemas.openxmlformats.org/drawingml/2006/chartDrawing">
    <cdr:from>
      <cdr:x>0.84111</cdr:x>
      <cdr:y>0.93135</cdr:y>
    </cdr:from>
    <cdr:to>
      <cdr:x>0.97444</cdr:x>
      <cdr:y>1</cdr:y>
    </cdr:to>
    <cdr:sp macro="" textlink="">
      <cdr:nvSpPr>
        <cdr:cNvPr id="8" name="Szövegdoboz 7">
          <a:extLst xmlns:a="http://schemas.openxmlformats.org/drawingml/2006/main">
            <a:ext uri="{FF2B5EF4-FFF2-40B4-BE49-F238E27FC236}">
              <a16:creationId xmlns:a16="http://schemas.microsoft.com/office/drawing/2014/main" id="{F4237A79-806F-5B12-5FE5-BD41EA4CC42B}"/>
            </a:ext>
          </a:extLst>
        </cdr:cNvPr>
        <cdr:cNvSpPr txBox="1"/>
      </cdr:nvSpPr>
      <cdr:spPr>
        <a:xfrm xmlns:a="http://schemas.openxmlformats.org/drawingml/2006/main">
          <a:off x="5768340" y="3928110"/>
          <a:ext cx="914400" cy="289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000">
              <a:latin typeface="Arial Narrow" panose="020B0606020202030204" pitchFamily="34" charset="0"/>
            </a:rPr>
            <a:t>n=3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0.07065</cdr:x>
      <cdr:y>0.13934</cdr:y>
    </cdr:from>
    <cdr:to>
      <cdr:x>0.26467</cdr:x>
      <cdr:y>0.29433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829A3FA6-C1AC-3AF6-D227-909F8C90866B}"/>
            </a:ext>
          </a:extLst>
        </cdr:cNvPr>
        <cdr:cNvSpPr txBox="1"/>
      </cdr:nvSpPr>
      <cdr:spPr>
        <a:xfrm xmlns:a="http://schemas.openxmlformats.org/drawingml/2006/main">
          <a:off x="311874" y="483995"/>
          <a:ext cx="856526" cy="538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000" b="0">
              <a:solidFill>
                <a:sysClr val="windowText" lastClr="000000"/>
              </a:solidFill>
              <a:latin typeface="Arial Narrow" panose="020B0606020202030204" pitchFamily="34" charset="0"/>
            </a:rPr>
            <a:t>Augusztus:</a:t>
          </a:r>
        </a:p>
        <a:p xmlns:a="http://schemas.openxmlformats.org/drawingml/2006/main">
          <a:r>
            <a:rPr lang="hu-HU" sz="1000" b="1">
              <a:solidFill>
                <a:schemeClr val="accent2"/>
              </a:solidFill>
              <a:latin typeface="Arial Narrow" panose="020B0606020202030204" pitchFamily="34" charset="0"/>
            </a:rPr>
            <a:t>min:</a:t>
          </a:r>
          <a:r>
            <a:rPr lang="hu-HU" sz="1000" b="1" baseline="0">
              <a:solidFill>
                <a:schemeClr val="accent2"/>
              </a:solidFill>
              <a:latin typeface="Arial Narrow" panose="020B0606020202030204" pitchFamily="34" charset="0"/>
            </a:rPr>
            <a:t> 42,3 cm</a:t>
          </a:r>
        </a:p>
        <a:p xmlns:a="http://schemas.openxmlformats.org/drawingml/2006/main">
          <a:r>
            <a:rPr lang="hu-HU" sz="1000" b="1" baseline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rPr>
            <a:t>max:104,6 cm</a:t>
          </a:r>
          <a:endParaRPr lang="hu-HU" sz="1000" b="1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0.85977</cdr:x>
      <cdr:y>0.84787</cdr:y>
    </cdr:from>
    <cdr:to>
      <cdr:x>0.99281</cdr:x>
      <cdr:y>0.90931</cdr:y>
    </cdr:to>
    <cdr:sp macro="" textlink="">
      <cdr:nvSpPr>
        <cdr:cNvPr id="3" name="Szövegdoboz 2">
          <a:extLst xmlns:a="http://schemas.openxmlformats.org/drawingml/2006/main">
            <a:ext uri="{FF2B5EF4-FFF2-40B4-BE49-F238E27FC236}">
              <a16:creationId xmlns:a16="http://schemas.microsoft.com/office/drawing/2014/main" id="{57BD3AD4-EAE0-908A-0A8A-8B53451870EF}"/>
            </a:ext>
          </a:extLst>
        </cdr:cNvPr>
        <cdr:cNvSpPr txBox="1"/>
      </cdr:nvSpPr>
      <cdr:spPr>
        <a:xfrm xmlns:a="http://schemas.openxmlformats.org/drawingml/2006/main">
          <a:off x="3795462" y="3177625"/>
          <a:ext cx="587308" cy="230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hu-HU" sz="1000">
              <a:latin typeface="Arial Narrow" panose="020B0606020202030204" pitchFamily="34" charset="0"/>
            </a:rPr>
            <a:t>n=3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9620DD-3B47-C811-68E1-F099F6962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1206C58-FD10-10FE-F85F-BFAAD11C8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3F14F5-3463-76F9-FAF3-09E137D6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2664D7-9853-CA6F-7505-61B88FEF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22DA97E-230F-94FB-B507-B7D308F4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749629-E677-C3B5-5039-5589A793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CD49B99-E661-CB0A-11D5-12C53BDCA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E9AE73-582F-4011-CC04-D4237595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F60F5B-E2BB-99EA-431B-9CAD37A9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8206FEF-16B9-C1CC-364D-FFA55F3E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71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C7A9DBD-8110-8EAE-F0B4-05D93274F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F3A7826-2A49-E4E4-8ACC-29EB49CF2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02EF34-A693-C77B-D616-7A0F1AF6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148D11-F9D3-9036-4FA7-4D586A3C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3CD697-010D-D4CC-DB1E-005EA729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005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FB1AB-1266-D195-3932-490B4076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41C22E-392A-F585-48E4-6DF8455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BB89A7-387B-13AA-253D-94FAB4545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0855F2-3549-269C-7C46-AAF79E5C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68057E-96A6-BB58-F7CE-8C4DC11F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3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188BA5-34F0-8EF0-79AE-F826CDDD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155916E-BE78-9982-C7AE-4DB00069B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EB3D63-CC0A-C788-6AD2-6D6D06D4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C3EF61-4C08-C871-022B-055C8D0A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58AA7-F460-CDB4-260C-C6CED8EF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4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180141-5960-CE31-737E-9A406EE9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FB1E34-5B5E-A0FB-20FE-97D82BD85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6F03F2-8ABF-1148-AFBD-BC771F69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63356DE-E7B5-3413-B4E7-72C96E04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769976-C863-7DCE-5F8D-0E0B8458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B05BBFD-8681-8938-8EF7-B0A32936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223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4E0A45-2DDD-56A8-4789-7F60AAF2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D88DEA-2C87-4B72-1F7B-16A65753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BFB393-45F9-9298-2AA6-621F12360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67489-9282-9C2F-8A7E-F50BCEFED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2C3175E-095F-5360-3093-C261B7D60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E7C6A67-F24F-99C0-1612-64D50AA7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F4F4E7B-2801-7007-8F20-32618F49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9F97E6E-9DF1-213C-8813-49211D89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3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8EE244-8937-18EC-7E94-161B283A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F7A9738-47B5-8538-1284-5C1899F0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DE16635-6109-D721-A3E7-1EE77FA0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6149DB1-DD7D-CBAA-A7D9-25E70AD5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8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8EAAED1-CB72-70F5-1E6B-05BCFBE1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136DC8D-B06D-3A9B-E15C-1B78286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575766F-CE89-5EDC-775C-3C706289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57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B63CFA-52F9-143D-7A61-0E03FD93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8F7949-F504-342F-4413-6A6961CC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03B8387-29E1-C5CE-CEB1-78ECB7CDC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72B1E6-E6FE-09BF-C2C3-127B7974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256F11-84CB-9D85-2CA4-327857A7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700293-C671-E2A3-001A-CE9A6B7B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555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34F70B-4EC4-50D0-937B-25801D08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917C05B-2075-E9E6-AB59-2BC6DAF0F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CC2F99-7B45-D874-2784-12D8C591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B916D67-DA6D-576A-E5D7-BF3E9E4D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D3BA82-5A13-2243-4EE5-94E6B9A7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7E4CB28-7388-FFEA-1D46-D161077B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33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48FF654-366F-FA7B-F412-64C68D5B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8C29EC6-AFE2-F523-B135-A4EAA9255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5671B5-62D7-BD28-1C9C-B88400912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88929-5A0D-460C-A0B3-107FA6B4495A}" type="datetimeFigureOut">
              <a:rPr lang="hu-HU" smtClean="0"/>
              <a:t>2023.10.30.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7D581A-8A20-08B4-D647-1F99CD45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734C0B-067C-8C95-451D-A9F8E2F10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343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6DF611-FE86-7C9E-6F60-EA4C20260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110" y="2783254"/>
            <a:ext cx="9719889" cy="2202511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chemeClr val="bg1"/>
                </a:solidFill>
              </a:rPr>
              <a:t>AKÁC (</a:t>
            </a:r>
            <a:r>
              <a:rPr lang="hu-HU" sz="4400" b="1" i="1" dirty="0" err="1">
                <a:solidFill>
                  <a:schemeClr val="bg1"/>
                </a:solidFill>
              </a:rPr>
              <a:t>Robinia</a:t>
            </a:r>
            <a:r>
              <a:rPr lang="hu-HU" sz="4400" b="1" i="1" dirty="0">
                <a:solidFill>
                  <a:schemeClr val="bg1"/>
                </a:solidFill>
              </a:rPr>
              <a:t> </a:t>
            </a:r>
            <a:r>
              <a:rPr lang="hu-HU" sz="4400" b="1" i="1" dirty="0" err="1">
                <a:solidFill>
                  <a:schemeClr val="bg1"/>
                </a:solidFill>
              </a:rPr>
              <a:t>pseudoacacia</a:t>
            </a:r>
            <a:r>
              <a:rPr lang="hu-HU" sz="4400" b="1" i="1" dirty="0">
                <a:solidFill>
                  <a:schemeClr val="bg1"/>
                </a:solidFill>
              </a:rPr>
              <a:t> L</a:t>
            </a:r>
            <a:r>
              <a:rPr lang="hu-HU" sz="4400" b="1" dirty="0">
                <a:solidFill>
                  <a:schemeClr val="bg1"/>
                </a:solidFill>
              </a:rPr>
              <a:t>.) MESTERSÉGES ERDŐFELÚJÍTÁS VIZSGÁLATA HATÁRTERMŐHELYEN A DÉL-NYÍRSÉGBEN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DBB63A6-7862-775C-0911-2D95B647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53" y="5273847"/>
            <a:ext cx="6779064" cy="1269987"/>
          </a:xfrm>
        </p:spPr>
        <p:txBody>
          <a:bodyPr>
            <a:normAutofit fontScale="62500" lnSpcReduction="20000"/>
          </a:bodyPr>
          <a:lstStyle/>
          <a:p>
            <a:r>
              <a:rPr lang="hu-HU">
                <a:solidFill>
                  <a:schemeClr val="bg1"/>
                </a:solidFill>
              </a:rPr>
              <a:t>Készítette: </a:t>
            </a:r>
            <a:r>
              <a:rPr lang="hu-HU" sz="3300">
                <a:solidFill>
                  <a:schemeClr val="bg1"/>
                </a:solidFill>
              </a:rPr>
              <a:t>Kocsis </a:t>
            </a:r>
            <a:r>
              <a:rPr lang="hu-HU" sz="3300" u="sng">
                <a:solidFill>
                  <a:schemeClr val="bg1"/>
                </a:solidFill>
              </a:rPr>
              <a:t>István</a:t>
            </a:r>
            <a:r>
              <a:rPr lang="hu-HU" sz="3300">
                <a:solidFill>
                  <a:schemeClr val="bg1"/>
                </a:solidFill>
              </a:rPr>
              <a:t> Attila</a:t>
            </a:r>
          </a:p>
          <a:p>
            <a:r>
              <a:rPr lang="hu-HU" sz="2100">
                <a:solidFill>
                  <a:schemeClr val="bg1"/>
                </a:solidFill>
              </a:rPr>
              <a:t>Nyírerdő Zrt. Halápi Erdészet, Kerpely Kálmán Doktori Iskola – DE MÉK Agrokémiai és Talajtani Intézet</a:t>
            </a:r>
          </a:p>
          <a:p>
            <a:r>
              <a:rPr lang="hu-HU" sz="2100">
                <a:solidFill>
                  <a:schemeClr val="bg1"/>
                </a:solidFill>
              </a:rPr>
              <a:t>Társszerzők: Kincses Sándorné, László Zoltán , Sándor Zsolt, Tállai Magdolna</a:t>
            </a:r>
          </a:p>
          <a:p>
            <a:r>
              <a:rPr lang="en-US" sz="1600">
                <a:solidFill>
                  <a:schemeClr val="bg1"/>
                </a:solidFill>
              </a:rPr>
              <a:t>e-mail: kocsis.istvanattila@agr.unideb.hu</a:t>
            </a:r>
            <a:endParaRPr lang="hu-HU" sz="2100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367DCCA-8EA5-9583-90B0-0ABCBE0F4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4" y="0"/>
            <a:ext cx="8011196" cy="279642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DAD82CF-8D4F-E826-D0E5-D3261314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6" y="5380379"/>
            <a:ext cx="3670260" cy="126998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E83B9A0-BB8C-90AA-BAD9-F2C8CB3B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03" y="5565184"/>
            <a:ext cx="1115665" cy="10851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5AF4D38-BF0C-3F44-F7BF-69E46ED8F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822" y="-1"/>
            <a:ext cx="4190178" cy="2792361"/>
          </a:xfrm>
          <a:prstGeom prst="rect">
            <a:avLst/>
          </a:prstGeom>
        </p:spPr>
      </p:pic>
      <p:pic>
        <p:nvPicPr>
          <p:cNvPr id="14" name="Kép 13" descr="A képen kültéri, ég, talaj, felhő látható&#10;&#10;Automatikusan generált leírás">
            <a:extLst>
              <a:ext uri="{FF2B5EF4-FFF2-40B4-BE49-F238E27FC236}">
                <a16:creationId xmlns:a16="http://schemas.microsoft.com/office/drawing/2014/main" id="{628A7D51-61F8-CAF0-5815-70DE5441B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75" y="2792361"/>
            <a:ext cx="2481486" cy="24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1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72" y="198797"/>
            <a:ext cx="6545613" cy="523868"/>
          </a:xfrm>
        </p:spPr>
        <p:txBody>
          <a:bodyPr>
            <a:normAutofit fontScale="90000"/>
          </a:bodyPr>
          <a:lstStyle/>
          <a:p>
            <a:r>
              <a:rPr lang="hu-HU" dirty="0"/>
              <a:t>Kísérleti kezelések létrehozása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90" y="902825"/>
            <a:ext cx="10998676" cy="795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Debrecen 369/A </a:t>
            </a:r>
            <a:r>
              <a:rPr lang="hu-HU" dirty="0"/>
              <a:t>erdőrészletben szabadföldi kisparcellás kísérlet beállítása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44165AC-1CFB-8712-2168-6684A5E0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00" y="2058455"/>
            <a:ext cx="2610425" cy="261042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4122657-7260-0833-55BC-011057215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215" y="2058455"/>
            <a:ext cx="2610425" cy="26104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44832C2-A7C3-A115-4669-A9B4B74C8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40" y="2058455"/>
            <a:ext cx="2610426" cy="261042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CE979D1-C065-9A5B-C212-631614BB5253}"/>
              </a:ext>
            </a:extLst>
          </p:cNvPr>
          <p:cNvSpPr txBox="1"/>
          <p:nvPr/>
        </p:nvSpPr>
        <p:spPr>
          <a:xfrm>
            <a:off x="440900" y="4668880"/>
            <a:ext cx="2601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11. Kép</a:t>
            </a:r>
            <a:r>
              <a:rPr lang="hu-HU" dirty="0"/>
              <a:t>, </a:t>
            </a:r>
            <a:r>
              <a:rPr lang="hu-HU" sz="1800" dirty="0" err="1"/>
              <a:t>Biomass</a:t>
            </a:r>
            <a:r>
              <a:rPr lang="hu-HU" sz="1800" dirty="0"/>
              <a:t> </a:t>
            </a:r>
            <a:r>
              <a:rPr lang="hu-HU" sz="1800" dirty="0" err="1"/>
              <a:t>Super</a:t>
            </a:r>
            <a:r>
              <a:rPr lang="hu-HU" sz="1800" dirty="0"/>
              <a:t> AKSD komposzt kijuttatása</a:t>
            </a:r>
            <a:r>
              <a:rPr lang="hu-HU" dirty="0"/>
              <a:t>, 2023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9C6CD9A-7D04-4D52-D3BB-FD177D513256}"/>
              </a:ext>
            </a:extLst>
          </p:cNvPr>
          <p:cNvSpPr txBox="1"/>
          <p:nvPr/>
        </p:nvSpPr>
        <p:spPr>
          <a:xfrm>
            <a:off x="3227191" y="4659867"/>
            <a:ext cx="274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12. Kép</a:t>
            </a:r>
            <a:r>
              <a:rPr lang="hu-HU" dirty="0"/>
              <a:t>, AZORHIZ talaj-baktériumtrágya kijuttatása, 2023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88EC6B9-3B7B-5DEE-DD90-400827168F23}"/>
              </a:ext>
            </a:extLst>
          </p:cNvPr>
          <p:cNvSpPr txBox="1"/>
          <p:nvPr/>
        </p:nvSpPr>
        <p:spPr>
          <a:xfrm>
            <a:off x="6087518" y="4668880"/>
            <a:ext cx="2860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13. Kép</a:t>
            </a:r>
            <a:r>
              <a:rPr lang="hu-HU" dirty="0"/>
              <a:t>, </a:t>
            </a:r>
            <a:r>
              <a:rPr lang="hu-HU" dirty="0" err="1"/>
              <a:t>YaraMila</a:t>
            </a:r>
            <a:r>
              <a:rPr lang="hu-HU" dirty="0"/>
              <a:t> COMPLEX és HUMINFORCE kijuttatása, 2023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F5151F9-8318-CB1A-D545-0EB451C97DC4}"/>
              </a:ext>
            </a:extLst>
          </p:cNvPr>
          <p:cNvSpPr txBox="1"/>
          <p:nvPr/>
        </p:nvSpPr>
        <p:spPr>
          <a:xfrm>
            <a:off x="8947845" y="4659867"/>
            <a:ext cx="2907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14. Kép</a:t>
            </a:r>
            <a:r>
              <a:rPr lang="hu-HU" dirty="0"/>
              <a:t>, Gyapjú pellet, 2023</a:t>
            </a:r>
          </a:p>
        </p:txBody>
      </p:sp>
      <p:pic>
        <p:nvPicPr>
          <p:cNvPr id="10" name="Kép 9" descr="A képen kültéri, talaj, ég, növény látható&#10;&#10;Automatikusan generált leírás">
            <a:extLst>
              <a:ext uri="{FF2B5EF4-FFF2-40B4-BE49-F238E27FC236}">
                <a16:creationId xmlns:a16="http://schemas.microsoft.com/office/drawing/2014/main" id="{48D60FF4-39D3-9051-D1EA-D87B91721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66" y="2058454"/>
            <a:ext cx="2610426" cy="26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3AA39564-EAD9-D805-AAA3-894ECD77E9E5}"/>
              </a:ext>
            </a:extLst>
          </p:cNvPr>
          <p:cNvSpPr txBox="1">
            <a:spLocks/>
          </p:cNvSpPr>
          <p:nvPr/>
        </p:nvSpPr>
        <p:spPr>
          <a:xfrm>
            <a:off x="135924" y="433137"/>
            <a:ext cx="11920151" cy="864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Szabadföldi kisparcellás (Db 369/A) kísérlet</a:t>
            </a:r>
            <a:br>
              <a:rPr lang="hu-HU" dirty="0"/>
            </a:br>
            <a:endParaRPr lang="hu-HU" dirty="0"/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31876CED-1D77-7EF2-C835-5684B094252D}"/>
              </a:ext>
            </a:extLst>
          </p:cNvPr>
          <p:cNvSpPr txBox="1">
            <a:spLocks/>
          </p:cNvSpPr>
          <p:nvPr/>
        </p:nvSpPr>
        <p:spPr>
          <a:xfrm>
            <a:off x="-248652" y="1355996"/>
            <a:ext cx="7355305" cy="3810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hu-HU" dirty="0"/>
              <a:t>Kezelésenként 10,0 m ültetőpászta 0,5 m szélességben, sortáv: 2,7 m, </a:t>
            </a:r>
            <a:r>
              <a:rPr lang="hu-HU" dirty="0" err="1"/>
              <a:t>tőtáv</a:t>
            </a:r>
            <a:r>
              <a:rPr lang="hu-HU" dirty="0"/>
              <a:t>: 0,5 m, ismétlések száma: 3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hu-HU" sz="1900" dirty="0"/>
          </a:p>
          <a:p>
            <a:pPr marL="914400" lvl="1" indent="-457200">
              <a:buFont typeface="+mj-lt"/>
              <a:buAutoNum type="arabicPeriod"/>
            </a:pPr>
            <a:r>
              <a:rPr lang="hu-HU" sz="1900" dirty="0"/>
              <a:t>Kontroll</a:t>
            </a:r>
          </a:p>
          <a:p>
            <a:pPr marL="1371600" lvl="3" indent="0">
              <a:buFont typeface="Arial" panose="020B0604020202020204" pitchFamily="34" charset="0"/>
              <a:buNone/>
            </a:pPr>
            <a:r>
              <a:rPr lang="hu-HU" sz="1900" dirty="0"/>
              <a:t>				I.		II.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 err="1"/>
              <a:t>Yaramila</a:t>
            </a:r>
            <a:r>
              <a:rPr lang="hu-HU" sz="1900" dirty="0"/>
              <a:t> </a:t>
            </a:r>
            <a:r>
              <a:rPr lang="hu-HU" sz="1900" dirty="0" err="1"/>
              <a:t>complex</a:t>
            </a:r>
            <a:r>
              <a:rPr lang="hu-HU" sz="1900" dirty="0"/>
              <a:t> 			20 g/m2		40g/m2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 err="1"/>
              <a:t>Huminforce</a:t>
            </a:r>
            <a:r>
              <a:rPr lang="hu-HU" sz="1900" dirty="0"/>
              <a:t> 			200 g/m		400g/m2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/>
              <a:t>Szervestrágya 			2kg/m2 		4 kg/m2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/>
              <a:t>Szennyvíziszap-komposzt 		2kg/m2		4 kg/m2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/>
              <a:t>Gyapjú pellet 			2,5 kg/m2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1900" dirty="0" err="1"/>
              <a:t>Azorhiz</a:t>
            </a:r>
            <a:r>
              <a:rPr lang="hu-HU" sz="1900" dirty="0"/>
              <a:t> 				20ml/m2 </a:t>
            </a:r>
          </a:p>
          <a:p>
            <a:pPr marL="457200" lvl="1" indent="0">
              <a:buNone/>
            </a:pPr>
            <a:endParaRPr lang="hu-HU" sz="1900" dirty="0"/>
          </a:p>
          <a:p>
            <a:pPr marL="457200" lvl="1" indent="0">
              <a:buNone/>
            </a:pPr>
            <a:r>
              <a:rPr lang="hu-HU" sz="1900" dirty="0"/>
              <a:t>Összesen 11 talajállapot vizsgálata </a:t>
            </a:r>
            <a:r>
              <a:rPr lang="hu-HU" sz="1900" b="1" dirty="0"/>
              <a:t>33 mintasor</a:t>
            </a:r>
            <a:r>
              <a:rPr lang="hu-HU" sz="1900" dirty="0"/>
              <a:t>ban (2,7x33x10=891 m2 összterületen, az erdőrészlet teljes területe 3,73 ha).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524CC48-2C28-DCF1-05FB-8D5E2F7F259E}"/>
              </a:ext>
            </a:extLst>
          </p:cNvPr>
          <p:cNvSpPr txBox="1"/>
          <p:nvPr/>
        </p:nvSpPr>
        <p:spPr>
          <a:xfrm>
            <a:off x="6970727" y="6334116"/>
            <a:ext cx="5085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/>
              <a:t>15. Kép</a:t>
            </a:r>
            <a:r>
              <a:rPr lang="hu-HU" sz="1600" dirty="0"/>
              <a:t>, Debrecen 369/A erdőrészlet kísérlete, 2023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1D7849B-BE4D-9F37-CA18-2D10972CBF90}"/>
              </a:ext>
            </a:extLst>
          </p:cNvPr>
          <p:cNvSpPr txBox="1"/>
          <p:nvPr/>
        </p:nvSpPr>
        <p:spPr>
          <a:xfrm>
            <a:off x="858253" y="5118784"/>
            <a:ext cx="593557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hu-HU" sz="16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áblázat, Debrecen 369/A erdőrészlet mintaterület kezelései, 2023</a:t>
            </a:r>
          </a:p>
        </p:txBody>
      </p:sp>
      <p:pic>
        <p:nvPicPr>
          <p:cNvPr id="5" name="Kép 4" descr="A képen kültéri, ég, növény, fa látható&#10;&#10;Automatikusan generált leírás">
            <a:extLst>
              <a:ext uri="{FF2B5EF4-FFF2-40B4-BE49-F238E27FC236}">
                <a16:creationId xmlns:a16="http://schemas.microsoft.com/office/drawing/2014/main" id="{64BC8997-67F1-CBB7-3733-FFC24202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0" y="1092200"/>
            <a:ext cx="4820920" cy="48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11920151" cy="826017"/>
          </a:xfrm>
        </p:spPr>
        <p:txBody>
          <a:bodyPr>
            <a:normAutofit/>
          </a:bodyPr>
          <a:lstStyle/>
          <a:p>
            <a:r>
              <a:rPr lang="hu-HU" dirty="0"/>
              <a:t>A kezelésekhez felhasznált anyagok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F6D78CF-C767-9094-B251-16F1EAF6E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192696"/>
            <a:ext cx="10932160" cy="4984267"/>
          </a:xfrm>
        </p:spPr>
        <p:txBody>
          <a:bodyPr>
            <a:normAutofit/>
          </a:bodyPr>
          <a:lstStyle/>
          <a:p>
            <a:r>
              <a:rPr lang="hu-HU" b="1" dirty="0" err="1"/>
              <a:t>YaraMila</a:t>
            </a:r>
            <a:r>
              <a:rPr lang="hu-HU" b="1" dirty="0"/>
              <a:t> COMPLEX</a:t>
            </a:r>
            <a:r>
              <a:rPr lang="hu-HU" dirty="0"/>
              <a:t>: </a:t>
            </a:r>
            <a:r>
              <a:rPr lang="pt-BR" dirty="0"/>
              <a:t>N</a:t>
            </a:r>
            <a:r>
              <a:rPr lang="hu-HU" dirty="0"/>
              <a:t>: </a:t>
            </a:r>
            <a:r>
              <a:rPr lang="pt-BR" dirty="0"/>
              <a:t>12%</a:t>
            </a:r>
            <a:r>
              <a:rPr lang="hu-HU" dirty="0"/>
              <a:t> </a:t>
            </a:r>
            <a:r>
              <a:rPr lang="pt-BR" dirty="0"/>
              <a:t>P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hu-HU" dirty="0"/>
              <a:t>: </a:t>
            </a:r>
            <a:r>
              <a:rPr lang="pt-BR" dirty="0"/>
              <a:t>11%</a:t>
            </a:r>
            <a:r>
              <a:rPr lang="hu-HU" dirty="0"/>
              <a:t> </a:t>
            </a:r>
            <a:r>
              <a:rPr lang="pt-BR" dirty="0"/>
              <a:t>K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hu-HU" dirty="0"/>
              <a:t>: </a:t>
            </a:r>
            <a:r>
              <a:rPr lang="pt-BR" dirty="0"/>
              <a:t>18%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sz="1600" dirty="0"/>
              <a:t>+ </a:t>
            </a:r>
            <a:r>
              <a:rPr lang="pt-BR" sz="1600" dirty="0"/>
              <a:t>MgO</a:t>
            </a:r>
            <a:r>
              <a:rPr lang="hu-HU" sz="1600" dirty="0"/>
              <a:t>: </a:t>
            </a:r>
            <a:r>
              <a:rPr lang="pt-BR" sz="1600" dirty="0"/>
              <a:t>2.7%</a:t>
            </a:r>
            <a:r>
              <a:rPr lang="hu-HU" sz="1600" dirty="0"/>
              <a:t> </a:t>
            </a:r>
            <a:r>
              <a:rPr lang="pt-BR" sz="1600" dirty="0"/>
              <a:t>SO</a:t>
            </a:r>
            <a:r>
              <a:rPr lang="pt-BR" sz="1600" baseline="-25000" dirty="0"/>
              <a:t>3</a:t>
            </a:r>
            <a:r>
              <a:rPr lang="hu-HU" sz="1600" dirty="0"/>
              <a:t>: </a:t>
            </a:r>
            <a:r>
              <a:rPr lang="pt-BR" sz="1600" dirty="0"/>
              <a:t>20%</a:t>
            </a:r>
            <a:r>
              <a:rPr lang="hu-HU" sz="1600" dirty="0"/>
              <a:t> </a:t>
            </a:r>
            <a:r>
              <a:rPr lang="pt-BR" sz="1600" dirty="0"/>
              <a:t>B</a:t>
            </a:r>
            <a:r>
              <a:rPr lang="hu-HU" sz="1600" dirty="0"/>
              <a:t>: </a:t>
            </a:r>
            <a:r>
              <a:rPr lang="pt-BR" sz="1600" dirty="0"/>
              <a:t>0.015%</a:t>
            </a:r>
            <a:r>
              <a:rPr lang="hu-HU" sz="1600" dirty="0"/>
              <a:t> </a:t>
            </a:r>
            <a:r>
              <a:rPr lang="pt-BR" sz="1600" dirty="0"/>
              <a:t>Fe</a:t>
            </a:r>
            <a:r>
              <a:rPr lang="hu-HU" sz="1600" dirty="0"/>
              <a:t>: </a:t>
            </a:r>
            <a:r>
              <a:rPr lang="pt-BR" sz="1600" dirty="0"/>
              <a:t>0.2%</a:t>
            </a:r>
            <a:r>
              <a:rPr lang="hu-HU" sz="1600" dirty="0"/>
              <a:t> </a:t>
            </a:r>
            <a:r>
              <a:rPr lang="pt-BR" sz="1600" dirty="0"/>
              <a:t>Mn</a:t>
            </a:r>
            <a:r>
              <a:rPr lang="hu-HU" sz="1600" dirty="0"/>
              <a:t>: </a:t>
            </a:r>
            <a:r>
              <a:rPr lang="pt-BR" sz="1600" dirty="0"/>
              <a:t>0.02%</a:t>
            </a:r>
            <a:r>
              <a:rPr lang="hu-HU" sz="1600" dirty="0"/>
              <a:t> </a:t>
            </a:r>
            <a:r>
              <a:rPr lang="pt-BR" sz="1600" dirty="0"/>
              <a:t>Zn</a:t>
            </a:r>
            <a:r>
              <a:rPr lang="hu-HU" sz="1600" dirty="0"/>
              <a:t>: </a:t>
            </a:r>
            <a:r>
              <a:rPr lang="pt-BR" sz="1600" dirty="0"/>
              <a:t>0.02%</a:t>
            </a:r>
            <a:endParaRPr lang="hu-HU" sz="1600" dirty="0"/>
          </a:p>
          <a:p>
            <a:r>
              <a:rPr lang="hu-HU" b="1" dirty="0"/>
              <a:t>HUMINFORCE</a:t>
            </a:r>
            <a:r>
              <a:rPr lang="hu-HU" dirty="0"/>
              <a:t>: </a:t>
            </a:r>
            <a:r>
              <a:rPr lang="hu-HU" dirty="0" err="1"/>
              <a:t>huminsav</a:t>
            </a:r>
            <a:r>
              <a:rPr lang="hu-HU" dirty="0"/>
              <a:t> (</a:t>
            </a:r>
            <a:r>
              <a:rPr lang="hu-HU" dirty="0" err="1"/>
              <a:t>dudari</a:t>
            </a:r>
            <a:r>
              <a:rPr lang="hu-HU" dirty="0"/>
              <a:t> barnaszén):</a:t>
            </a:r>
          </a:p>
          <a:p>
            <a:pPr marL="457200" lvl="1" indent="0">
              <a:buNone/>
            </a:pPr>
            <a:r>
              <a:rPr lang="hu-HU" dirty="0"/>
              <a:t>Összetétel: Nedvesség : 22%, Szerves anyag : 62%, Ásványi anyag : 16%</a:t>
            </a:r>
          </a:p>
          <a:p>
            <a:pPr marL="457200" lvl="1" indent="0">
              <a:buNone/>
            </a:pPr>
            <a:r>
              <a:rPr lang="hu-HU" sz="1600" dirty="0" err="1"/>
              <a:t>Huminsavak</a:t>
            </a:r>
            <a:r>
              <a:rPr lang="hu-HU" sz="1600" dirty="0"/>
              <a:t> (szárazanyagban) : 60%, </a:t>
            </a:r>
            <a:r>
              <a:rPr lang="hu-HU" sz="1600" dirty="0" err="1"/>
              <a:t>Makroelemek</a:t>
            </a:r>
            <a:r>
              <a:rPr lang="hu-HU" sz="1600" dirty="0"/>
              <a:t> : N (0,05%), P</a:t>
            </a:r>
            <a:r>
              <a:rPr lang="hu-HU" sz="1600" baseline="-25000" dirty="0"/>
              <a:t>2</a:t>
            </a:r>
            <a:r>
              <a:rPr lang="hu-HU" sz="1600" dirty="0"/>
              <a:t>O</a:t>
            </a:r>
            <a:r>
              <a:rPr lang="hu-HU" sz="1600" baseline="-25000" dirty="0"/>
              <a:t>5</a:t>
            </a:r>
            <a:r>
              <a:rPr lang="hu-HU" sz="1600" dirty="0"/>
              <a:t> (0,2%), K</a:t>
            </a:r>
            <a:r>
              <a:rPr lang="hu-HU" sz="1600" baseline="-25000" dirty="0"/>
              <a:t>2</a:t>
            </a:r>
            <a:r>
              <a:rPr lang="hu-HU" sz="1600" dirty="0"/>
              <a:t>O (0,3%), </a:t>
            </a:r>
            <a:r>
              <a:rPr lang="hu-HU" sz="1600" dirty="0" err="1"/>
              <a:t>Ca</a:t>
            </a:r>
            <a:r>
              <a:rPr lang="hu-HU" sz="1600" dirty="0"/>
              <a:t> (3,0%), Mg (0,5%), S (2,5%), Mikroelemek : min. 0,5%: </a:t>
            </a:r>
            <a:r>
              <a:rPr lang="hu-HU" sz="1600" dirty="0" err="1"/>
              <a:t>Fe</a:t>
            </a:r>
            <a:r>
              <a:rPr lang="hu-HU" sz="1600" dirty="0"/>
              <a:t>, </a:t>
            </a:r>
            <a:r>
              <a:rPr lang="hu-HU" sz="1600" dirty="0" err="1"/>
              <a:t>Mn</a:t>
            </a:r>
            <a:r>
              <a:rPr lang="hu-HU" sz="1600" dirty="0"/>
              <a:t>, </a:t>
            </a:r>
            <a:r>
              <a:rPr lang="hu-HU" sz="1600" dirty="0" err="1"/>
              <a:t>Zn</a:t>
            </a:r>
            <a:r>
              <a:rPr lang="hu-HU" sz="1600" dirty="0"/>
              <a:t>, </a:t>
            </a:r>
            <a:r>
              <a:rPr lang="hu-HU" sz="1600" dirty="0" err="1"/>
              <a:t>Cu</a:t>
            </a:r>
            <a:r>
              <a:rPr lang="hu-HU" sz="1600" dirty="0"/>
              <a:t>, B, </a:t>
            </a:r>
            <a:r>
              <a:rPr lang="hu-HU" sz="1600" dirty="0" err="1"/>
              <a:t>Mo</a:t>
            </a:r>
            <a:endParaRPr lang="hu-HU" sz="1600" dirty="0"/>
          </a:p>
          <a:p>
            <a:r>
              <a:rPr lang="hu-HU" b="1" dirty="0"/>
              <a:t>Szervestrágya</a:t>
            </a:r>
            <a:r>
              <a:rPr lang="hu-HU" dirty="0"/>
              <a:t>: 3 éves szarvasmarha istállótrágya</a:t>
            </a:r>
          </a:p>
          <a:p>
            <a:r>
              <a:rPr lang="hu-HU" b="1" dirty="0"/>
              <a:t>Szennyvíziszap-komposzt:</a:t>
            </a:r>
            <a:r>
              <a:rPr lang="hu-HU" sz="2000" dirty="0"/>
              <a:t> </a:t>
            </a:r>
            <a:r>
              <a:rPr lang="hu-HU" sz="2000" dirty="0" err="1"/>
              <a:t>Biomass</a:t>
            </a:r>
            <a:r>
              <a:rPr lang="hu-HU" sz="2000" dirty="0"/>
              <a:t> </a:t>
            </a:r>
            <a:r>
              <a:rPr lang="hu-HU" sz="2000" dirty="0" err="1"/>
              <a:t>Super</a:t>
            </a:r>
            <a:r>
              <a:rPr lang="hu-HU" sz="2000" dirty="0"/>
              <a:t> AKSD komposzt (Debrecen)</a:t>
            </a:r>
          </a:p>
          <a:p>
            <a:pPr marL="0" indent="0">
              <a:buNone/>
            </a:pPr>
            <a:r>
              <a:rPr lang="hu-HU" sz="2000" dirty="0"/>
              <a:t>	Szárazanyag tartalom min. 50 m/m%, szerves anyag tartalom min. 30m/m%</a:t>
            </a:r>
          </a:p>
          <a:p>
            <a:pPr marL="0" indent="0">
              <a:buNone/>
            </a:pPr>
            <a:r>
              <a:rPr lang="hu-HU" sz="2000" dirty="0"/>
              <a:t>	</a:t>
            </a:r>
            <a:r>
              <a:rPr lang="hu-HU" sz="1600" dirty="0"/>
              <a:t>pH (10 %-os vizes szuszpenzióban)=7,5 ± 0,5, </a:t>
            </a:r>
            <a:r>
              <a:rPr lang="hu-HU" sz="1600" dirty="0" err="1"/>
              <a:t>Makroelemek</a:t>
            </a:r>
            <a:r>
              <a:rPr lang="hu-HU" sz="1600" dirty="0"/>
              <a:t> min.: N (1,0%) P</a:t>
            </a:r>
            <a:r>
              <a:rPr lang="hu-HU" sz="1600" baseline="-25000" dirty="0"/>
              <a:t>2</a:t>
            </a:r>
            <a:r>
              <a:rPr lang="hu-HU" sz="1600" dirty="0"/>
              <a:t>O</a:t>
            </a:r>
            <a:r>
              <a:rPr lang="hu-HU" sz="1600" baseline="-25000" dirty="0"/>
              <a:t>5</a:t>
            </a:r>
            <a:r>
              <a:rPr lang="hu-HU" sz="1600" dirty="0"/>
              <a:t> (0,5%) K</a:t>
            </a:r>
            <a:r>
              <a:rPr lang="hu-HU" sz="1600" baseline="-25000" dirty="0"/>
              <a:t>2</a:t>
            </a:r>
            <a:r>
              <a:rPr lang="hu-HU" sz="1600" dirty="0"/>
              <a:t>O (0,5%) </a:t>
            </a:r>
            <a:r>
              <a:rPr lang="hu-HU" sz="1600" dirty="0" err="1"/>
              <a:t>Ca</a:t>
            </a:r>
            <a:r>
              <a:rPr lang="hu-HU" sz="1600" dirty="0"/>
              <a:t> (1,2%) Mg (0,5%)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1802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11920151" cy="992994"/>
          </a:xfrm>
        </p:spPr>
        <p:txBody>
          <a:bodyPr>
            <a:normAutofit/>
          </a:bodyPr>
          <a:lstStyle/>
          <a:p>
            <a:r>
              <a:rPr lang="hu-HU" dirty="0"/>
              <a:t>A kezelésekhez felhasznált anyagok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DC33203-F087-66FC-17AB-5D0B73599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38" y="1297545"/>
            <a:ext cx="8698725" cy="4341255"/>
          </a:xfrm>
        </p:spPr>
        <p:txBody>
          <a:bodyPr>
            <a:normAutofit fontScale="85000" lnSpcReduction="20000"/>
          </a:bodyPr>
          <a:lstStyle/>
          <a:p>
            <a:r>
              <a:rPr lang="hu-HU" sz="3600" b="1" dirty="0"/>
              <a:t>Gyapjú pellet</a:t>
            </a:r>
            <a:r>
              <a:rPr lang="hu-HU" sz="3600" dirty="0"/>
              <a:t>: </a:t>
            </a:r>
            <a:r>
              <a:rPr lang="hu-HU" dirty="0"/>
              <a:t>talajnedvesség megőrzése, lassan bomló tápanyagforrás, elsavanyodott talaj pH-értékének emelése, talaj takaró</a:t>
            </a:r>
          </a:p>
          <a:p>
            <a:r>
              <a:rPr lang="hu-HU" sz="3300" b="1" dirty="0"/>
              <a:t>AZORHIZ talaj-baktériumtrágya:</a:t>
            </a:r>
            <a:r>
              <a:rPr lang="hu-HU" dirty="0"/>
              <a:t> a növény számára felvehető állapotba hozza a levegő nitrogénjét, elősegíti a talajban lévő nyersfoszfát és kálium felvételét, valamint gondoskodik a talajba került elhalt szerves anyagok lebontásáról.</a:t>
            </a:r>
          </a:p>
          <a:p>
            <a:pPr lvl="1"/>
            <a:r>
              <a:rPr lang="hu-HU" u="sng" dirty="0" err="1"/>
              <a:t>Azotobacter</a:t>
            </a:r>
            <a:r>
              <a:rPr lang="hu-HU" u="sng" dirty="0"/>
              <a:t> </a:t>
            </a:r>
            <a:r>
              <a:rPr lang="hu-HU" u="sng" dirty="0" err="1"/>
              <a:t>chroococcum</a:t>
            </a:r>
            <a:r>
              <a:rPr lang="hu-HU" dirty="0"/>
              <a:t>: nitrogénkötő baktérium, amely a növénynek elegendő nitrogént biztosít az egész vegetációs időszakban.</a:t>
            </a:r>
          </a:p>
          <a:p>
            <a:pPr lvl="1"/>
            <a:r>
              <a:rPr lang="hu-HU" u="sng" dirty="0" err="1"/>
              <a:t>Azospirillum</a:t>
            </a:r>
            <a:r>
              <a:rPr lang="hu-HU" u="sng" dirty="0"/>
              <a:t> </a:t>
            </a:r>
            <a:r>
              <a:rPr lang="hu-HU" u="sng" dirty="0" err="1"/>
              <a:t>brasilense</a:t>
            </a:r>
            <a:r>
              <a:rPr lang="hu-HU" dirty="0"/>
              <a:t>: nitrogénkötő baktérium, amely 40 °C hőmérsékletet is kibír, így a forró nyári időszakban is ellátja a növényt nitrogénnel.</a:t>
            </a:r>
          </a:p>
          <a:p>
            <a:pPr lvl="1"/>
            <a:r>
              <a:rPr lang="hu-HU" u="sng" dirty="0"/>
              <a:t>Bacillus </a:t>
            </a:r>
            <a:r>
              <a:rPr lang="hu-HU" u="sng" dirty="0" err="1"/>
              <a:t>megaterium</a:t>
            </a:r>
            <a:r>
              <a:rPr lang="hu-HU" dirty="0"/>
              <a:t>: foszformobilizáló baktérium, amely élénkíti a cellulózbontó baktériumok szaporodását és a kálium képződését.</a:t>
            </a:r>
          </a:p>
          <a:p>
            <a:pPr lvl="1"/>
            <a:r>
              <a:rPr lang="hu-HU" dirty="0"/>
              <a:t>Fajspecifikus </a:t>
            </a:r>
            <a:r>
              <a:rPr lang="hu-HU" u="sng" dirty="0" err="1"/>
              <a:t>rhizobium</a:t>
            </a:r>
            <a:r>
              <a:rPr lang="hu-HU" u="sng" dirty="0"/>
              <a:t> baktériumok</a:t>
            </a:r>
            <a:r>
              <a:rPr lang="hu-HU" dirty="0"/>
              <a:t>: szimbiózisban élnek a pillangós növényekkel, és lehetővé teszik a gümők kialakulását a gyökérzeten.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Kép 6" descr="A képen kültéri, szalma, fű, száraz látható&#10;&#10;Automatikusan generált leírás">
            <a:extLst>
              <a:ext uri="{FF2B5EF4-FFF2-40B4-BE49-F238E27FC236}">
                <a16:creationId xmlns:a16="http://schemas.microsoft.com/office/drawing/2014/main" id="{1EC2F39F-4158-CEEA-FF95-CC945DAD3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1074" y="2342756"/>
            <a:ext cx="3265001" cy="326500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0423551-876A-CE54-29C1-F4EE96D56908}"/>
              </a:ext>
            </a:extLst>
          </p:cNvPr>
          <p:cNvSpPr txBox="1"/>
          <p:nvPr/>
        </p:nvSpPr>
        <p:spPr>
          <a:xfrm>
            <a:off x="8392809" y="5794897"/>
            <a:ext cx="379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16. Kép</a:t>
            </a:r>
            <a:r>
              <a:rPr lang="hu-HU" dirty="0"/>
              <a:t>, Gyökérgümők akác facsemete  gyökérzetén, Debrecen 369/A, 2023</a:t>
            </a:r>
          </a:p>
          <a:p>
            <a:r>
              <a:rPr lang="hu-HU" dirty="0"/>
              <a:t>Fotó: Kocsis István Attila</a:t>
            </a:r>
          </a:p>
        </p:txBody>
      </p:sp>
    </p:spTree>
    <p:extLst>
      <p:ext uri="{BB962C8B-B14F-4D97-AF65-F5344CB8AC3E}">
        <p14:creationId xmlns:p14="http://schemas.microsoft.com/office/powerpoint/2010/main" val="61034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0"/>
            <a:ext cx="10023231" cy="658128"/>
          </a:xfrm>
        </p:spPr>
        <p:txBody>
          <a:bodyPr>
            <a:normAutofit fontScale="90000"/>
          </a:bodyPr>
          <a:lstStyle/>
          <a:p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Anyag és módszer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96" y="1152939"/>
            <a:ext cx="7729435" cy="4441347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Talajvizsgálatok:</a:t>
            </a:r>
          </a:p>
          <a:p>
            <a:pPr algn="just">
              <a:defRPr/>
            </a:pPr>
            <a:r>
              <a:rPr lang="hu-HU" sz="2400" dirty="0">
                <a:solidFill>
                  <a:prstClr val="black"/>
                </a:solidFill>
              </a:rPr>
              <a:t>Kémhatás: </a:t>
            </a:r>
            <a:r>
              <a:rPr lang="hu-HU" sz="2400" b="1" dirty="0">
                <a:solidFill>
                  <a:prstClr val="black"/>
                </a:solidFill>
              </a:rPr>
              <a:t>pH(H</a:t>
            </a:r>
            <a:r>
              <a:rPr lang="hu-HU" sz="2400" b="1" baseline="-25000" dirty="0">
                <a:solidFill>
                  <a:prstClr val="black"/>
                </a:solidFill>
              </a:rPr>
              <a:t>2</a:t>
            </a:r>
            <a:r>
              <a:rPr lang="hu-HU" sz="2400" b="1" dirty="0">
                <a:solidFill>
                  <a:prstClr val="black"/>
                </a:solidFill>
              </a:rPr>
              <a:t>O); pH(</a:t>
            </a:r>
            <a:r>
              <a:rPr lang="hu-HU" sz="2400" b="1" dirty="0" err="1">
                <a:solidFill>
                  <a:prstClr val="black"/>
                </a:solidFill>
              </a:rPr>
              <a:t>KCl</a:t>
            </a:r>
            <a:r>
              <a:rPr lang="hu-HU" sz="2400" b="1" dirty="0">
                <a:solidFill>
                  <a:prstClr val="black"/>
                </a:solidFill>
              </a:rPr>
              <a:t>)</a:t>
            </a:r>
            <a:r>
              <a:rPr lang="hu-HU" sz="2400" dirty="0">
                <a:solidFill>
                  <a:prstClr val="black"/>
                </a:solidFill>
              </a:rPr>
              <a:t> (Filep, 1995)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humusztartalom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meghatározása a 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Székely-féle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kolorimetriás módszerrel történt (MSZ-08 0210-77).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mérés Philips PU8620 UV spektrofotométerrel történt.</a:t>
            </a:r>
          </a:p>
          <a:p>
            <a:pPr algn="just">
              <a:defRPr/>
            </a:pPr>
            <a:r>
              <a:rPr lang="hu-HU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mmónium-laktát </a:t>
            </a:r>
            <a:r>
              <a:rPr lang="hu-HU" sz="2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(AL) oldható foszfor- és káliumtartalom </a:t>
            </a:r>
            <a:r>
              <a:rPr lang="hu-H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mérése (MSZ 20135:1999)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Statisztikai feldolgozás módja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eredmények feldolgozása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Excel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 SPSS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programok használatával történt. </a:t>
            </a:r>
          </a:p>
          <a:p>
            <a:pPr algn="just"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44AC40B-37BC-3564-8F95-1307BA47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13" y="4394727"/>
            <a:ext cx="3428999" cy="229956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7C9A30F-4ACF-C30C-FC5A-CE4E1F70B27C}"/>
              </a:ext>
            </a:extLst>
          </p:cNvPr>
          <p:cNvSpPr txBox="1"/>
          <p:nvPr/>
        </p:nvSpPr>
        <p:spPr>
          <a:xfrm>
            <a:off x="4926855" y="5818991"/>
            <a:ext cx="360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18. Kép</a:t>
            </a:r>
            <a:r>
              <a:rPr lang="hu-HU" dirty="0"/>
              <a:t>, Philips PU8620 UV spektrofotométer a humusztartalom meghatározásához, 2023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5A1125B-B5DD-A470-DC05-F6CD207C17DA}"/>
              </a:ext>
            </a:extLst>
          </p:cNvPr>
          <p:cNvSpPr txBox="1"/>
          <p:nvPr/>
        </p:nvSpPr>
        <p:spPr>
          <a:xfrm>
            <a:off x="5400164" y="57963"/>
            <a:ext cx="3129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17. Kép</a:t>
            </a:r>
            <a:r>
              <a:rPr lang="hu-HU" dirty="0"/>
              <a:t>, Kisparcellás kísérlet talajmintái, Debrecen 369/A</a:t>
            </a:r>
          </a:p>
          <a:p>
            <a:pPr algn="r"/>
            <a:r>
              <a:rPr lang="hu-HU" dirty="0"/>
              <a:t>Fotók: Kocsis István Attila, 2023</a:t>
            </a:r>
          </a:p>
          <a:p>
            <a:pPr algn="r"/>
            <a:endParaRPr lang="hu-HU" dirty="0"/>
          </a:p>
        </p:txBody>
      </p:sp>
      <p:pic>
        <p:nvPicPr>
          <p:cNvPr id="13" name="Kép 12" descr="A képen fedett pályás, étel, fal látható&#10;&#10;Automatikusan generált leírás">
            <a:extLst>
              <a:ext uri="{FF2B5EF4-FFF2-40B4-BE49-F238E27FC236}">
                <a16:creationId xmlns:a16="http://schemas.microsoft.com/office/drawing/2014/main" id="{1302243A-15A0-F120-25BE-654A488C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0113" y="10964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7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29" y="143152"/>
            <a:ext cx="2989692" cy="702304"/>
          </a:xfrm>
        </p:spPr>
        <p:txBody>
          <a:bodyPr>
            <a:normAutofit/>
          </a:bodyPr>
          <a:lstStyle/>
          <a:p>
            <a:r>
              <a:rPr lang="hu-HU" sz="3600" dirty="0"/>
              <a:t>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30" y="4515015"/>
            <a:ext cx="3355450" cy="923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b="1" dirty="0"/>
              <a:t>19. Kép</a:t>
            </a:r>
            <a:r>
              <a:rPr lang="hu-HU" sz="1600" dirty="0"/>
              <a:t>, A talaj </a:t>
            </a:r>
            <a:r>
              <a:rPr lang="hu-HU" sz="1600" b="1" dirty="0"/>
              <a:t>szervesanyag</a:t>
            </a:r>
            <a:r>
              <a:rPr lang="hu-HU" sz="1600" dirty="0"/>
              <a:t> tartalmának (HU%) változásai a kezelések hatására.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238D99-EA62-7B5D-FE7D-017416300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167423"/>
              </p:ext>
            </p:extLst>
          </p:nvPr>
        </p:nvGraphicFramePr>
        <p:xfrm>
          <a:off x="4104540" y="143152"/>
          <a:ext cx="7919499" cy="587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ABF0C525-2873-3B29-DA87-C70544C972CD}"/>
              </a:ext>
            </a:extLst>
          </p:cNvPr>
          <p:cNvSpPr txBox="1"/>
          <p:nvPr/>
        </p:nvSpPr>
        <p:spPr>
          <a:xfrm>
            <a:off x="4389121" y="6109473"/>
            <a:ext cx="7318534" cy="97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ábra Debrecen 369/A erdőrészlet mintaterület humusztartalom vizsgálati eredményei 2023 augusztus hónapban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ép 8" descr="A képen fedett pályás, palack, Munkalap, mosdókagyló látható&#10;&#10;Automatikusan generált leírás">
            <a:extLst>
              <a:ext uri="{FF2B5EF4-FFF2-40B4-BE49-F238E27FC236}">
                <a16:creationId xmlns:a16="http://schemas.microsoft.com/office/drawing/2014/main" id="{A366B122-BDE8-3005-B273-C4B178E74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" y="1511520"/>
            <a:ext cx="3729789" cy="2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3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" y="103368"/>
            <a:ext cx="2687542" cy="702304"/>
          </a:xfrm>
        </p:spPr>
        <p:txBody>
          <a:bodyPr>
            <a:normAutofit/>
          </a:bodyPr>
          <a:lstStyle/>
          <a:p>
            <a:r>
              <a:rPr lang="hu-HU" sz="3600" dirty="0"/>
              <a:t>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39" y="4343523"/>
            <a:ext cx="3525442" cy="1014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600" b="1" dirty="0"/>
              <a:t>20. Kép, </a:t>
            </a:r>
            <a:r>
              <a:rPr lang="hu-HU" sz="1600" dirty="0"/>
              <a:t>Talajoldat kémhatásváltozás mérése (JENWAY 570 pH </a:t>
            </a:r>
            <a:r>
              <a:rPr lang="hu-HU" sz="1600" dirty="0" err="1"/>
              <a:t>Meter</a:t>
            </a:r>
            <a:r>
              <a:rPr lang="hu-HU" sz="1600" dirty="0"/>
              <a:t>) a kezelések hatására (Db 369/A)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D897E70-3FB1-0FBC-7D90-600DCDEB2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516425"/>
              </p:ext>
            </p:extLst>
          </p:nvPr>
        </p:nvGraphicFramePr>
        <p:xfrm>
          <a:off x="3946358" y="224633"/>
          <a:ext cx="7776513" cy="586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id="{7147A77A-FBA4-BBB5-F331-1E0845F0395C}"/>
              </a:ext>
            </a:extLst>
          </p:cNvPr>
          <p:cNvSpPr txBox="1"/>
          <p:nvPr/>
        </p:nvSpPr>
        <p:spPr>
          <a:xfrm>
            <a:off x="5628197" y="6186114"/>
            <a:ext cx="6094674" cy="541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u-H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ábra Debrecen 369/A erdőrészlet mintaterület kémhatás vizsgálati eredményei 2023 augusztus hónapban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 descr="A képen fedett pályás, irodaszerek, Irodai eszköz, szerszám látható&#10;&#10;Automatikusan generált leírás">
            <a:extLst>
              <a:ext uri="{FF2B5EF4-FFF2-40B4-BE49-F238E27FC236}">
                <a16:creationId xmlns:a16="http://schemas.microsoft.com/office/drawing/2014/main" id="{70A51BB0-2345-DB0B-DEBC-65403DE7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" y="1280160"/>
            <a:ext cx="3881596" cy="291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3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95445"/>
            <a:ext cx="4333462" cy="702304"/>
          </a:xfrm>
        </p:spPr>
        <p:txBody>
          <a:bodyPr>
            <a:normAutofit/>
          </a:bodyPr>
          <a:lstStyle/>
          <a:p>
            <a:r>
              <a:rPr lang="hu-HU" sz="3600" dirty="0"/>
              <a:t>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7" y="4431322"/>
            <a:ext cx="3965911" cy="96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600" b="1" dirty="0"/>
              <a:t>21. Kép, </a:t>
            </a:r>
            <a:r>
              <a:rPr lang="hu-HU" sz="1600" dirty="0"/>
              <a:t>Ammónium-laktát-ecetsav (AL) oldható oxidatív </a:t>
            </a:r>
            <a:r>
              <a:rPr lang="hu-HU" sz="1600" b="1" dirty="0"/>
              <a:t>kálium </a:t>
            </a:r>
            <a:r>
              <a:rPr lang="hu-HU" sz="1600" dirty="0"/>
              <a:t>és </a:t>
            </a:r>
            <a:r>
              <a:rPr lang="hu-HU" sz="1600" b="1" dirty="0"/>
              <a:t>foszfortartalom</a:t>
            </a:r>
            <a:r>
              <a:rPr lang="hu-HU" sz="1600" dirty="0"/>
              <a:t> laboratóriumi mérése.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4622C4-9A51-9835-0DEF-3F535CDC7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304742"/>
              </p:ext>
            </p:extLst>
          </p:nvPr>
        </p:nvGraphicFramePr>
        <p:xfrm>
          <a:off x="4134678" y="95445"/>
          <a:ext cx="7650015" cy="57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609D05EF-59FA-EBD9-A234-C04E25468863}"/>
              </a:ext>
            </a:extLst>
          </p:cNvPr>
          <p:cNvSpPr txBox="1"/>
          <p:nvPr/>
        </p:nvSpPr>
        <p:spPr>
          <a:xfrm>
            <a:off x="5332674" y="6010647"/>
            <a:ext cx="6096000" cy="541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u-H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ábra Debrecen 369/A erdőrészlet mintaterület felvehető kálium és foszfor vizsgálati eredményei 2023 augusztus hónapban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 descr="A képen fedett pályás, palack, fal látható&#10;&#10;Automatikusan generált leírás">
            <a:extLst>
              <a:ext uri="{FF2B5EF4-FFF2-40B4-BE49-F238E27FC236}">
                <a16:creationId xmlns:a16="http://schemas.microsoft.com/office/drawing/2014/main" id="{BD945C4A-5437-E9CF-EA3C-FC442BB7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86" y="797749"/>
            <a:ext cx="3494144" cy="34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38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0" y="159055"/>
            <a:ext cx="3331598" cy="702304"/>
          </a:xfrm>
        </p:spPr>
        <p:txBody>
          <a:bodyPr>
            <a:normAutofit/>
          </a:bodyPr>
          <a:lstStyle/>
          <a:p>
            <a:r>
              <a:rPr lang="hu-HU" sz="3600" dirty="0"/>
              <a:t>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4230094"/>
            <a:ext cx="2923430" cy="842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b="1" dirty="0"/>
              <a:t>22. Kép</a:t>
            </a:r>
            <a:r>
              <a:rPr lang="hu-HU" sz="1600" dirty="0"/>
              <a:t>, Csemetemagasságok alakulása a mintaterületen, 2023.08.07.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8C82F8-6FEB-A906-3B01-EE7646E8D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843750"/>
              </p:ext>
            </p:extLst>
          </p:nvPr>
        </p:nvGraphicFramePr>
        <p:xfrm>
          <a:off x="3578088" y="85709"/>
          <a:ext cx="8142135" cy="614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6C25184A-00EC-488B-C987-DBE6ECB83B87}"/>
              </a:ext>
            </a:extLst>
          </p:cNvPr>
          <p:cNvSpPr txBox="1"/>
          <p:nvPr/>
        </p:nvSpPr>
        <p:spPr>
          <a:xfrm>
            <a:off x="5006205" y="6230667"/>
            <a:ext cx="6094674" cy="541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hu-H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ábra Debrecen 369/A erdőrészlet mintaterület akác magassági növekedés vizsgálati eredményei 2023 június és augusztus hónapokban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 descr="A képen kültéri, ég, felhő, mezőgazdaság látható&#10;&#10;Automatikusan generált leírás">
            <a:extLst>
              <a:ext uri="{FF2B5EF4-FFF2-40B4-BE49-F238E27FC236}">
                <a16:creationId xmlns:a16="http://schemas.microsoft.com/office/drawing/2014/main" id="{959DA7AF-3BAE-4232-BF34-BCEEAE33E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0" y="897141"/>
            <a:ext cx="3235518" cy="32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53" y="314386"/>
            <a:ext cx="3073948" cy="702304"/>
          </a:xfrm>
        </p:spPr>
        <p:txBody>
          <a:bodyPr>
            <a:normAutofit/>
          </a:bodyPr>
          <a:lstStyle/>
          <a:p>
            <a:r>
              <a:rPr lang="hu-HU" sz="3600" dirty="0"/>
              <a:t>Eredmények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D2763994-37A9-2549-8018-A03D2CF69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658141"/>
              </p:ext>
            </p:extLst>
          </p:nvPr>
        </p:nvGraphicFramePr>
        <p:xfrm>
          <a:off x="3601453" y="562546"/>
          <a:ext cx="8013032" cy="5044172"/>
        </p:xfrm>
        <a:graphic>
          <a:graphicData uri="http://schemas.openxmlformats.org/drawingml/2006/table">
            <a:tbl>
              <a:tblPr firstRow="1" firstCol="1" bandRow="1"/>
              <a:tblGrid>
                <a:gridCol w="2118937">
                  <a:extLst>
                    <a:ext uri="{9D8B030D-6E8A-4147-A177-3AD203B41FA5}">
                      <a16:colId xmlns:a16="http://schemas.microsoft.com/office/drawing/2014/main" val="2398062270"/>
                    </a:ext>
                  </a:extLst>
                </a:gridCol>
                <a:gridCol w="1045482">
                  <a:extLst>
                    <a:ext uri="{9D8B030D-6E8A-4147-A177-3AD203B41FA5}">
                      <a16:colId xmlns:a16="http://schemas.microsoft.com/office/drawing/2014/main" val="3201248824"/>
                    </a:ext>
                  </a:extLst>
                </a:gridCol>
                <a:gridCol w="1045482">
                  <a:extLst>
                    <a:ext uri="{9D8B030D-6E8A-4147-A177-3AD203B41FA5}">
                      <a16:colId xmlns:a16="http://schemas.microsoft.com/office/drawing/2014/main" val="463601296"/>
                    </a:ext>
                  </a:extLst>
                </a:gridCol>
                <a:gridCol w="684168">
                  <a:extLst>
                    <a:ext uri="{9D8B030D-6E8A-4147-A177-3AD203B41FA5}">
                      <a16:colId xmlns:a16="http://schemas.microsoft.com/office/drawing/2014/main" val="2243169432"/>
                    </a:ext>
                  </a:extLst>
                </a:gridCol>
                <a:gridCol w="1213319">
                  <a:extLst>
                    <a:ext uri="{9D8B030D-6E8A-4147-A177-3AD203B41FA5}">
                      <a16:colId xmlns:a16="http://schemas.microsoft.com/office/drawing/2014/main" val="1474630812"/>
                    </a:ext>
                  </a:extLst>
                </a:gridCol>
                <a:gridCol w="991867">
                  <a:extLst>
                    <a:ext uri="{9D8B030D-6E8A-4147-A177-3AD203B41FA5}">
                      <a16:colId xmlns:a16="http://schemas.microsoft.com/office/drawing/2014/main" val="3600382373"/>
                    </a:ext>
                  </a:extLst>
                </a:gridCol>
                <a:gridCol w="913777">
                  <a:extLst>
                    <a:ext uri="{9D8B030D-6E8A-4147-A177-3AD203B41FA5}">
                      <a16:colId xmlns:a16="http://schemas.microsoft.com/office/drawing/2014/main" val="2893124157"/>
                    </a:ext>
                  </a:extLst>
                </a:gridCol>
              </a:tblGrid>
              <a:tr h="1434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b="1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Pearson</a:t>
                      </a:r>
                      <a:r>
                        <a:rPr lang="hu-HU" sz="20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-féle korreláció </a:t>
                      </a:r>
                      <a:endParaRPr lang="hu-H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(r-értékek; n=33)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Magasság június (cm)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Magasság 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augusztus (cm)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HU%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AL-K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mg/l (1 kg talajra)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AL-P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mg/kg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H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416678"/>
                  </a:ext>
                </a:extLst>
              </a:tr>
              <a:tr h="765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Magasság augusztus (cm)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,696**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394447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HU%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0,254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,527**</a:t>
                      </a:r>
                      <a:endParaRPr lang="hu-H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091128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mg/l (1 kg talajra)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0,158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,399*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,473**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840662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mg/kg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-0,044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,355*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,556**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0,305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08670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H</a:t>
                      </a:r>
                      <a:r>
                        <a:rPr lang="hu-HU" sz="1400" baseline="-25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0,032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,393*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,588**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,709**</a:t>
                      </a:r>
                      <a:endParaRPr lang="hu-H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0,319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285333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KCl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,396*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,568**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,658**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0,334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,963**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7343"/>
                  </a:ext>
                </a:extLst>
              </a:tr>
              <a:tr h="372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582899"/>
                  </a:ext>
                </a:extLst>
              </a:tr>
              <a:tr h="304096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Correlation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significant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0.01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(2-tailed).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60938"/>
                  </a:ext>
                </a:extLst>
              </a:tr>
              <a:tr h="304096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Correlation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significant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0.05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(2-tailed).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617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E0494B7-4C41-AFF2-9E6C-057A4273F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631" y="562309"/>
            <a:ext cx="21725904" cy="9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5BD1F81-2207-8EC6-4BE6-646F0B897466}"/>
              </a:ext>
            </a:extLst>
          </p:cNvPr>
          <p:cNvSpPr txBox="1"/>
          <p:nvPr/>
        </p:nvSpPr>
        <p:spPr>
          <a:xfrm>
            <a:off x="4259180" y="5901633"/>
            <a:ext cx="7571876" cy="669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u-HU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Táblázat</a:t>
            </a:r>
            <a:r>
              <a:rPr lang="hu-H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Debrecen 369/A erdőrészlet mintaterület vizsgált paraméterei közötti összefüggések vizsgálata, 2023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B367235-BA06-451B-BFFD-F4A1D490F2A8}"/>
              </a:ext>
            </a:extLst>
          </p:cNvPr>
          <p:cNvSpPr txBox="1"/>
          <p:nvPr/>
        </p:nvSpPr>
        <p:spPr>
          <a:xfrm>
            <a:off x="97400" y="2228671"/>
            <a:ext cx="401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vizsgált paraméterek közötti kapcsolatok feltárása </a:t>
            </a:r>
            <a:r>
              <a:rPr lang="hu-HU" dirty="0" err="1"/>
              <a:t>Pearson</a:t>
            </a:r>
            <a:r>
              <a:rPr lang="hu-HU" dirty="0"/>
              <a:t>-féle korrelációs vizsgálattal.</a:t>
            </a:r>
          </a:p>
        </p:txBody>
      </p:sp>
    </p:spTree>
    <p:extLst>
      <p:ext uri="{BB962C8B-B14F-4D97-AF65-F5344CB8AC3E}">
        <p14:creationId xmlns:p14="http://schemas.microsoft.com/office/powerpoint/2010/main" val="242734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8" y="0"/>
            <a:ext cx="3798630" cy="1325563"/>
          </a:xfrm>
        </p:spPr>
        <p:txBody>
          <a:bodyPr/>
          <a:lstStyle/>
          <a:p>
            <a:r>
              <a:rPr lang="hu-HU" dirty="0"/>
              <a:t>Témafelvetés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1533450"/>
            <a:ext cx="11590421" cy="397701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erdőfelújítások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sikeres elvégzése a Nyírségben, Magyarország második legnagyobb </a:t>
            </a:r>
            <a:r>
              <a:rPr lang="hu-HU" sz="2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homokhátságán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nehezedő kihívást jelent napjainkban.</a:t>
            </a:r>
          </a:p>
          <a:p>
            <a:pPr algn="just"/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Különösen a </a:t>
            </a:r>
            <a:r>
              <a:rPr lang="hu-HU" sz="2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Dél-Nyírség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kistáj érintett (Debrecen, Hajdúhadház, Hajdúsámson, Nyíradony, Nyírlugos, Vámospércs).</a:t>
            </a:r>
          </a:p>
          <a:p>
            <a:pPr algn="just"/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térségben jellemzőek a </a:t>
            </a:r>
            <a:r>
              <a:rPr lang="hu-H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humuszos homok 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(1 % körüli humusztartalommal a legfelső 20-30 cm mélységű rétegben) talajok, melyek </a:t>
            </a:r>
            <a:r>
              <a:rPr lang="hu-HU" sz="2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víz- és tápanyag-ellátottsága kedvezőtlen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talajelőkészítés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szerepe a végvágást követően </a:t>
            </a: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jelentős hatással van a talajállapotra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 algn="just"/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uskókiemelés</a:t>
            </a:r>
            <a:endParaRPr lang="hu-H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hu-HU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Deponálás</a:t>
            </a:r>
            <a:r>
              <a:rPr lang="hu-H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műveletek során a szervesanyagban leggazdagabb réteg (felső 5-10 cm) is eltávolításra kerül a területről a  megelőző méréseink alapján.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szervesanyag veszteség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rendkívül kedvezőtlen az erdőfelújítások fejlődése szempontjából.</a:t>
            </a:r>
          </a:p>
          <a:p>
            <a:pPr algn="just"/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klimatikus viszonyok </a:t>
            </a: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megváltozása (elmúlt 30 évben 2°C-os évi középhőmérséklet emelkedés Debrecen-Bánk térségében, csapadék eloszlásának és intenzitásának </a:t>
            </a:r>
            <a:r>
              <a:rPr lang="hu-HU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szélsőséges</a:t>
            </a: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megjelenései).</a:t>
            </a:r>
            <a:endParaRPr lang="hu-H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F70ED9-7D20-3CA4-3737-32040F16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60" y="94264"/>
            <a:ext cx="2254002" cy="143918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C78130-FEF3-862B-7BBC-6C5D73EBAC67}"/>
              </a:ext>
            </a:extLst>
          </p:cNvPr>
          <p:cNvSpPr txBox="1"/>
          <p:nvPr/>
        </p:nvSpPr>
        <p:spPr>
          <a:xfrm>
            <a:off x="5979381" y="167526"/>
            <a:ext cx="3321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hu-HU" b="1" dirty="0"/>
              <a:t>Kép,</a:t>
            </a:r>
            <a:r>
              <a:rPr lang="hu-HU" dirty="0"/>
              <a:t> A  Nyírség elhelyezkedése az Alföldön</a:t>
            </a:r>
          </a:p>
          <a:p>
            <a:pPr algn="ctr"/>
            <a:r>
              <a:rPr lang="hu-HU" sz="1200" dirty="0"/>
              <a:t>Forrás: internet</a:t>
            </a:r>
          </a:p>
        </p:txBody>
      </p:sp>
    </p:spTree>
    <p:extLst>
      <p:ext uri="{BB962C8B-B14F-4D97-AF65-F5344CB8AC3E}">
        <p14:creationId xmlns:p14="http://schemas.microsoft.com/office/powerpoint/2010/main" val="297345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11920151" cy="746504"/>
          </a:xfrm>
        </p:spPr>
        <p:txBody>
          <a:bodyPr>
            <a:normAutofit/>
          </a:bodyPr>
          <a:lstStyle/>
          <a:p>
            <a:r>
              <a:rPr lang="hu-HU" dirty="0"/>
              <a:t>Következtetések, javaslatok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38" y="1009816"/>
            <a:ext cx="10510962" cy="449248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/>
              <a:t>A Dél-Nyírség kistáj fokozottan érzékenyen reagál az </a:t>
            </a:r>
            <a:r>
              <a:rPr lang="hu-HU" b="1" dirty="0"/>
              <a:t>időjárási körülmények megváltozás</a:t>
            </a:r>
            <a:r>
              <a:rPr lang="hu-HU" dirty="0"/>
              <a:t>ára, a </a:t>
            </a:r>
            <a:r>
              <a:rPr lang="hu-HU" b="1" dirty="0"/>
              <a:t>gyenge</a:t>
            </a:r>
            <a:r>
              <a:rPr lang="hu-HU" dirty="0"/>
              <a:t> termékenységű, erősen savanyú </a:t>
            </a:r>
            <a:r>
              <a:rPr lang="hu-HU" b="1" dirty="0"/>
              <a:t>homoktalajokon</a:t>
            </a:r>
            <a:r>
              <a:rPr lang="hu-HU" dirty="0"/>
              <a:t> végzett erdőfelújítások feltételei láthatóan </a:t>
            </a:r>
            <a:r>
              <a:rPr lang="hu-HU" b="1" dirty="0"/>
              <a:t>kedvezőtlenné</a:t>
            </a:r>
            <a:r>
              <a:rPr lang="hu-HU" dirty="0"/>
              <a:t> váltak napjainkra, a hagyományos talajelőkészítési eljárások önmagukban nem minden esetben képesek garantálni a megfelelő </a:t>
            </a:r>
            <a:r>
              <a:rPr lang="hu-HU" b="1" dirty="0"/>
              <a:t>csemetefejlődés</a:t>
            </a:r>
            <a:r>
              <a:rPr lang="hu-HU" dirty="0"/>
              <a:t>t.</a:t>
            </a:r>
          </a:p>
          <a:p>
            <a:pPr algn="just"/>
            <a:r>
              <a:rPr lang="hu-HU" dirty="0"/>
              <a:t>A talajelőkészítés hatására kialakult </a:t>
            </a:r>
            <a:r>
              <a:rPr lang="hu-HU" b="1" dirty="0"/>
              <a:t>humusztartalom</a:t>
            </a:r>
            <a:r>
              <a:rPr lang="hu-HU" dirty="0"/>
              <a:t> </a:t>
            </a:r>
            <a:r>
              <a:rPr lang="hu-HU" b="1" dirty="0"/>
              <a:t>csökkenés </a:t>
            </a:r>
            <a:r>
              <a:rPr lang="hu-HU" dirty="0"/>
              <a:t>az ültetési mélységben</a:t>
            </a:r>
            <a:r>
              <a:rPr lang="hu-HU" b="1" dirty="0"/>
              <a:t> kedvezőtlen</a:t>
            </a:r>
            <a:r>
              <a:rPr lang="hu-HU" dirty="0"/>
              <a:t> az ültetendő facsemeték </a:t>
            </a:r>
            <a:r>
              <a:rPr lang="hu-HU" b="1" dirty="0"/>
              <a:t>életben maradási esélyei </a:t>
            </a:r>
            <a:r>
              <a:rPr lang="hu-HU" dirty="0"/>
              <a:t>szempontjából ( </a:t>
            </a:r>
            <a:r>
              <a:rPr lang="hu-HU" dirty="0" err="1"/>
              <a:t>lsd</a:t>
            </a:r>
            <a:r>
              <a:rPr lang="hu-HU" dirty="0"/>
              <a:t>. KONTROLL), </a:t>
            </a:r>
            <a:r>
              <a:rPr lang="hu-HU" b="1" dirty="0"/>
              <a:t>a szervesanyag utánpótlásának hatása </a:t>
            </a:r>
            <a:r>
              <a:rPr lang="hu-HU" dirty="0"/>
              <a:t>nyár végére (augusztus) közepesen szoros </a:t>
            </a:r>
            <a:r>
              <a:rPr lang="hu-HU" b="1" dirty="0"/>
              <a:t>kapcsolatot mutatott a magassági növekedéssel</a:t>
            </a:r>
            <a:r>
              <a:rPr lang="hu-HU" dirty="0"/>
              <a:t>.</a:t>
            </a:r>
          </a:p>
          <a:p>
            <a:pPr algn="just"/>
            <a:r>
              <a:rPr lang="hu-HU" dirty="0"/>
              <a:t>A </a:t>
            </a:r>
            <a:r>
              <a:rPr lang="hu-HU" b="1" dirty="0"/>
              <a:t>felvehető tápanyagkészlet bővítése </a:t>
            </a:r>
            <a:r>
              <a:rPr lang="hu-HU" dirty="0"/>
              <a:t>(pl. foszfor) a tenyészidőszak folyamán jelentősen befolyásolták az akác növekedési eredményeket, az </a:t>
            </a:r>
            <a:r>
              <a:rPr lang="hu-HU" b="1" dirty="0"/>
              <a:t>alternatív talajjavítási folyamatok </a:t>
            </a:r>
            <a:r>
              <a:rPr lang="hu-HU" dirty="0"/>
              <a:t>(pl. kémhatás emelkedés) szintén kedvező, pozitív irányú kapcsolatot mutatott a növekedési eréllyel (káliumkészlet </a:t>
            </a:r>
            <a:r>
              <a:rPr lang="hu-HU" dirty="0" err="1"/>
              <a:t>mobilizálódása</a:t>
            </a:r>
            <a:r>
              <a:rPr lang="hu-HU" dirty="0"/>
              <a:t>).</a:t>
            </a:r>
          </a:p>
          <a:p>
            <a:pPr algn="just"/>
            <a:r>
              <a:rPr lang="hu-HU" dirty="0"/>
              <a:t>A talajtermékenység megőrzését és javítását szolgáló </a:t>
            </a:r>
            <a:r>
              <a:rPr lang="hu-HU" b="1" dirty="0"/>
              <a:t>célzott kutatások és beavatkozások </a:t>
            </a:r>
            <a:r>
              <a:rPr lang="hu-HU" dirty="0"/>
              <a:t>(víz- és tápanyagszolgáltató képesség javítása)</a:t>
            </a:r>
            <a:r>
              <a:rPr lang="hu-HU" b="1" dirty="0"/>
              <a:t> alkalmazása elkerülhetetlenné válnak </a:t>
            </a:r>
            <a:r>
              <a:rPr lang="hu-HU" dirty="0"/>
              <a:t>a térségben az erdőfelújítások sikeres elvégzéséhez a jövőben.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0780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11920151" cy="1233016"/>
          </a:xfrm>
        </p:spPr>
        <p:txBody>
          <a:bodyPr>
            <a:normAutofit/>
          </a:bodyPr>
          <a:lstStyle/>
          <a:p>
            <a:r>
              <a:rPr lang="hu-HU" dirty="0"/>
              <a:t>Irodalomjegyzék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144988"/>
            <a:ext cx="10797209" cy="4452730"/>
          </a:xfrm>
        </p:spPr>
        <p:txBody>
          <a:bodyPr>
            <a:normAutofit fontScale="47500" lnSpcReduction="20000"/>
          </a:bodyPr>
          <a:lstStyle/>
          <a:p>
            <a:pPr marL="269875" indent="-269875" algn="just">
              <a:lnSpc>
                <a:spcPts val="13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Christin, C.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Peter, B.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Maik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Dirk, L.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Hans, P. (2018): Key drivers of competition and growth partitioning among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Robinia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pseudoacacia</a:t>
            </a:r>
            <a:r>
              <a:rPr lang="en-US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L. trees, Forest Ecology and Management, Volume 430, ISSN 0378-1127, pp. 86-93. 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Führer, E. - Gálos, B. -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Rasztovics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-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Jagodics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- Mátyás, Cs. (2017): Erdészeti klímaosztályok területének változása. </a:t>
            </a:r>
            <a:r>
              <a:rPr lang="hu-HU" sz="28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Erdészeti Lapok, 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2017, pp. 174-177.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Kádár, I. - Szemes I. (1994): A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nyírlugosi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tartamkísérlet 30 éve, MTA Talajtani és Agrárkémiai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Int. Budapest, pp. 9-36., 227-230. 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Kocsis, I. - László, Z. - Sándor,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(2022):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fertility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arenosols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Nyírség 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reforestations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In: 22nd World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Congress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Science: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Poster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abstracts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International Union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(IUSS), British Society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Science, Glasgow.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Makádi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– Kátai, J. –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Zsuposné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O. Á. (2012): Nyírségi Homoktalajok termékenységének megőrzése és fenntartása. Debreceni Egyetem AGTC, pp. 7-159.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Mezősi, G. (2015): Magyarország természetföldrajza, Akadémia Kiadó Zrt., Budapest, p. 394.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MSZ 20135:1999. A talaj oldható tápanyagelem-tartalmának meghatározása. Magyar Szabvány Egyesület: Budapest, Magyarország. (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nutrient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Budapest, Hungary).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MSZ-08-0210:1977. Talajok szervesszén-tartalmának vizsgálata. Magyar Szabvány Egyesület: Budapest, Magyarország. (Testing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Budapest, Hungary).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MSZ-08-0458:1980. Talajok összes nitrogéntartalmának meghatározása. Magyar Szabvány Egyesület: Budapest, Magyarország. (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soils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Budapest, Hungary).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lnSpc>
                <a:spcPts val="1300"/>
              </a:lnSpc>
            </a:pP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Szemerédy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 (2007): Az erdőspuszták parkerdei, Nyomdaipari Szolgáltató Kft. Debrecen, pp. 175.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just">
              <a:lnSpc>
                <a:spcPts val="1300"/>
              </a:lnSpc>
            </a:pP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Tóth, R. –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Pocsaji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Halmos, Z. (2018): Változó környezet, változó lehetőségek az akác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gazdálkodásben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Nyírerdő Zrt. –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nél</a:t>
            </a:r>
            <a:r>
              <a:rPr lang="hu-HU" sz="2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Alföldi Erdőkért Egyesület Kutatói Nap Tudományos Eredmények a Gyakorlatban, Lakitelek 2018, ISBN 978-615-80594-2-8.</a:t>
            </a:r>
            <a:endParaRPr lang="hu-HU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310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99" y="78053"/>
            <a:ext cx="10515600" cy="791542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Köszönöm a megtisztelő figyelmet!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1B7175A-25D2-B23F-E95F-70BFEF646506}"/>
              </a:ext>
            </a:extLst>
          </p:cNvPr>
          <p:cNvSpPr txBox="1"/>
          <p:nvPr/>
        </p:nvSpPr>
        <p:spPr>
          <a:xfrm>
            <a:off x="246491" y="1391574"/>
            <a:ext cx="23058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23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Kép,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Debrecen 369/A erdőrészlet,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F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ehér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akác (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Robinia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pseudoacacia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L.) 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S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zabadföldi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kisparcellás kísérlet (KKDI), BIOMASS SUPER KOMPOSZT kezelés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Debrecen-Haláp, 2023. 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október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0E59A52-D16F-CFB7-9CEC-33058BC81C17}"/>
              </a:ext>
            </a:extLst>
          </p:cNvPr>
          <p:cNvSpPr txBox="1"/>
          <p:nvPr/>
        </p:nvSpPr>
        <p:spPr>
          <a:xfrm>
            <a:off x="6204007" y="6356163"/>
            <a:ext cx="466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E-mail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kocsis.istvanattila@agr.unideb.hu</a:t>
            </a:r>
          </a:p>
        </p:txBody>
      </p:sp>
      <p:pic>
        <p:nvPicPr>
          <p:cNvPr id="5" name="Kép 4" descr="A képen kültéri, növény, fa, talaj látható&#10;&#10;Automatikusan generált leírás">
            <a:extLst>
              <a:ext uri="{FF2B5EF4-FFF2-40B4-BE49-F238E27FC236}">
                <a16:creationId xmlns:a16="http://schemas.microsoft.com/office/drawing/2014/main" id="{3F8CD437-3521-D9B1-1E48-25FB4634D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45" y="1004853"/>
            <a:ext cx="4428042" cy="442804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B043E96-7083-F3D4-69BD-90603173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957" y="5637560"/>
            <a:ext cx="1115665" cy="108518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48A45D0-24EA-0BE4-5C53-228E4D16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0" y="5454664"/>
            <a:ext cx="3670110" cy="1268078"/>
          </a:xfrm>
          <a:prstGeom prst="rect">
            <a:avLst/>
          </a:prstGeom>
        </p:spPr>
      </p:pic>
      <p:pic>
        <p:nvPicPr>
          <p:cNvPr id="7" name="Kép 6" descr="A képen kültéri, ég, növényzet, Szárazföldi növény látható&#10;&#10;Automatikusan generált leírás">
            <a:extLst>
              <a:ext uri="{FF2B5EF4-FFF2-40B4-BE49-F238E27FC236}">
                <a16:creationId xmlns:a16="http://schemas.microsoft.com/office/drawing/2014/main" id="{B8D5E645-FC7C-E482-4F3F-E4FC19080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46" y="1004852"/>
            <a:ext cx="4428043" cy="442804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95C6A87-46F3-0BE7-A061-CFBFA1C1488C}"/>
              </a:ext>
            </a:extLst>
          </p:cNvPr>
          <p:cNvSpPr txBox="1"/>
          <p:nvPr/>
        </p:nvSpPr>
        <p:spPr>
          <a:xfrm>
            <a:off x="7090746" y="5568152"/>
            <a:ext cx="378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24. Kép</a:t>
            </a:r>
            <a:r>
              <a:rPr lang="hu-HU" dirty="0">
                <a:solidFill>
                  <a:schemeClr val="bg1"/>
                </a:solidFill>
              </a:rPr>
              <a:t>, Debrecen  369/ A erdőrészlet kezelésmentes területrész</a:t>
            </a:r>
          </a:p>
        </p:txBody>
      </p:sp>
    </p:spTree>
    <p:extLst>
      <p:ext uri="{BB962C8B-B14F-4D97-AF65-F5344CB8AC3E}">
        <p14:creationId xmlns:p14="http://schemas.microsoft.com/office/powerpoint/2010/main" val="422604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4" y="159055"/>
            <a:ext cx="10782829" cy="702304"/>
          </a:xfrm>
        </p:spPr>
        <p:txBody>
          <a:bodyPr>
            <a:normAutofit/>
          </a:bodyPr>
          <a:lstStyle/>
          <a:p>
            <a:endParaRPr lang="hu-HU" sz="3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097280"/>
            <a:ext cx="10702455" cy="37609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391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4" y="159055"/>
            <a:ext cx="10782829" cy="702304"/>
          </a:xfrm>
        </p:spPr>
        <p:txBody>
          <a:bodyPr>
            <a:normAutofit/>
          </a:bodyPr>
          <a:lstStyle/>
          <a:p>
            <a:r>
              <a:rPr lang="hu-HU" sz="3600" dirty="0"/>
              <a:t>Klimatikus körülmények a Dél-Nyírség kistájon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376" y="5683963"/>
            <a:ext cx="6430914" cy="10149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 err="1"/>
              <a:t>Szárazodó</a:t>
            </a:r>
            <a:r>
              <a:rPr lang="hu-HU" dirty="0"/>
              <a:t> és melegedő klimatológiai tendencia figyelhető meg a térségben az elmúlt 30 évben.</a:t>
            </a:r>
          </a:p>
          <a:p>
            <a:pPr marL="0" indent="0">
              <a:buNone/>
            </a:pPr>
            <a:r>
              <a:rPr lang="hu-HU" sz="1400" dirty="0"/>
              <a:t>Forrás: Tiszántúli Vízügyi Igazgatóság, saját szerkesztés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000000-0008-0000-0300-00001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671938"/>
              </p:ext>
            </p:extLst>
          </p:nvPr>
        </p:nvGraphicFramePr>
        <p:xfrm>
          <a:off x="196060" y="1174037"/>
          <a:ext cx="5455097" cy="374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2A93E50-FD12-C493-02EB-2A1F91CA775B}"/>
              </a:ext>
            </a:extLst>
          </p:cNvPr>
          <p:cNvSpPr txBox="1"/>
          <p:nvPr/>
        </p:nvSpPr>
        <p:spPr>
          <a:xfrm>
            <a:off x="284411" y="4841552"/>
            <a:ext cx="556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ábra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002986 Talajvízkút Bánk évi átlagos vízállásai 1993-2020</a:t>
            </a:r>
            <a:endParaRPr kumimoji="0" lang="hu-HU" sz="11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GraphicFramePr/>
          <p:nvPr/>
        </p:nvGraphicFramePr>
        <p:xfrm>
          <a:off x="6287940" y="1174037"/>
          <a:ext cx="5568779" cy="36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7A3B3D32-F869-D8BD-4AF1-87A2A47C657C}"/>
              </a:ext>
            </a:extLst>
          </p:cNvPr>
          <p:cNvSpPr txBox="1"/>
          <p:nvPr/>
        </p:nvSpPr>
        <p:spPr>
          <a:xfrm>
            <a:off x="6120714" y="484155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ábra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Napfénytartam éves összegei 1993-2020 Debrecen reptér</a:t>
            </a:r>
            <a:endParaRPr kumimoji="0" lang="hu-HU" sz="11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4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974" y="365125"/>
            <a:ext cx="8964826" cy="573989"/>
          </a:xfrm>
        </p:spPr>
        <p:txBody>
          <a:bodyPr>
            <a:normAutofit fontScale="90000"/>
          </a:bodyPr>
          <a:lstStyle/>
          <a:p>
            <a:r>
              <a:rPr lang="hu-HU" dirty="0"/>
              <a:t>A talajelőkészítés munkaműveletei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6BBC88B-F0EB-1F4B-9763-A7C51CCA8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1439" y="1638520"/>
            <a:ext cx="4361712" cy="3271283"/>
          </a:xfrm>
        </p:spPr>
      </p:pic>
      <p:pic>
        <p:nvPicPr>
          <p:cNvPr id="7" name="Kép 6" descr="A képen kültéri, talaj, zöld, kültéri objektum látható&#10;&#10;Automatikusan generált leírás">
            <a:extLst>
              <a:ext uri="{FF2B5EF4-FFF2-40B4-BE49-F238E27FC236}">
                <a16:creationId xmlns:a16="http://schemas.microsoft.com/office/drawing/2014/main" id="{AE8E5426-00DD-2E8C-6362-FB4FE2D0BD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6" y="1093304"/>
            <a:ext cx="3608824" cy="2706618"/>
          </a:xfrm>
          <a:prstGeom prst="rect">
            <a:avLst/>
          </a:prstGeom>
        </p:spPr>
      </p:pic>
      <p:pic>
        <p:nvPicPr>
          <p:cNvPr id="9" name="Kép 8" descr="A képen égbolt, kültéri, fű, piszok látható&#10;&#10;Automatikusan generált leírás">
            <a:extLst>
              <a:ext uri="{FF2B5EF4-FFF2-40B4-BE49-F238E27FC236}">
                <a16:creationId xmlns:a16="http://schemas.microsoft.com/office/drawing/2014/main" id="{4531E301-6BBE-E0C8-ACD0-43CAA4B787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99" y="1093304"/>
            <a:ext cx="3763617" cy="282271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9F8798C-86C6-791A-B473-81B74AE4B380}"/>
              </a:ext>
            </a:extLst>
          </p:cNvPr>
          <p:cNvSpPr txBox="1"/>
          <p:nvPr/>
        </p:nvSpPr>
        <p:spPr>
          <a:xfrm>
            <a:off x="543041" y="4038546"/>
            <a:ext cx="3691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Kép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Tuskófúrás (részleges talajelőkészítés)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8F488EF-6110-C40B-B016-CED1D539DD59}"/>
              </a:ext>
            </a:extLst>
          </p:cNvPr>
          <p:cNvSpPr txBox="1"/>
          <p:nvPr/>
        </p:nvSpPr>
        <p:spPr>
          <a:xfrm>
            <a:off x="4366362" y="5648847"/>
            <a:ext cx="3691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Tuskókiemelés (teljes talajelőkészítés)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D951563-DD1A-222E-AD69-0878C02225EF}"/>
              </a:ext>
            </a:extLst>
          </p:cNvPr>
          <p:cNvSpPr txBox="1"/>
          <p:nvPr/>
        </p:nvSpPr>
        <p:spPr>
          <a:xfrm>
            <a:off x="8248933" y="4070207"/>
            <a:ext cx="340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Letolás, deponálás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7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0"/>
            <a:ext cx="10023231" cy="658128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prstClr val="black"/>
                </a:solidFill>
                <a:latin typeface="Calibri Light" panose="020F0302020204030204"/>
              </a:rPr>
              <a:t>Előzmények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82" y="823965"/>
            <a:ext cx="8191050" cy="4770321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Talajkémiai vizsgálatok:</a:t>
            </a:r>
          </a:p>
          <a:p>
            <a:pPr algn="just">
              <a:defRPr/>
            </a:pPr>
            <a:r>
              <a:rPr lang="hu-HU" sz="2400" dirty="0">
                <a:solidFill>
                  <a:prstClr val="black"/>
                </a:solidFill>
              </a:rPr>
              <a:t>Kémhatás: </a:t>
            </a:r>
            <a:r>
              <a:rPr lang="hu-HU" sz="2400" b="1" dirty="0">
                <a:solidFill>
                  <a:prstClr val="black"/>
                </a:solidFill>
              </a:rPr>
              <a:t>pH(H</a:t>
            </a:r>
            <a:r>
              <a:rPr lang="hu-HU" sz="2400" b="1" baseline="-25000" dirty="0">
                <a:solidFill>
                  <a:prstClr val="black"/>
                </a:solidFill>
              </a:rPr>
              <a:t>2</a:t>
            </a:r>
            <a:r>
              <a:rPr lang="hu-HU" sz="2400" b="1" dirty="0">
                <a:solidFill>
                  <a:prstClr val="black"/>
                </a:solidFill>
              </a:rPr>
              <a:t>O); pH(</a:t>
            </a:r>
            <a:r>
              <a:rPr lang="hu-HU" sz="2400" b="1" dirty="0" err="1">
                <a:solidFill>
                  <a:prstClr val="black"/>
                </a:solidFill>
              </a:rPr>
              <a:t>KCl</a:t>
            </a:r>
            <a:r>
              <a:rPr lang="hu-HU" sz="2400" b="1" dirty="0">
                <a:solidFill>
                  <a:prstClr val="black"/>
                </a:solidFill>
              </a:rPr>
              <a:t>)</a:t>
            </a:r>
            <a:r>
              <a:rPr lang="hu-HU" sz="2400" dirty="0">
                <a:solidFill>
                  <a:prstClr val="black"/>
                </a:solidFill>
              </a:rPr>
              <a:t> (Filep, 1995)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humusztartalom meghatározása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Székely-féle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kolorimetriás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módszerrel történt (MSZ-08 0210-77).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mérés Philips PU8620 UV spektrofotométerrel történt.</a:t>
            </a:r>
          </a:p>
          <a:p>
            <a:pPr algn="just"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humuszminőséget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Hargitai-féle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két oldószeres eljárással végeztem </a:t>
            </a:r>
            <a:r>
              <a:rPr lang="hu-HU" sz="2400" dirty="0">
                <a:solidFill>
                  <a:prstClr val="black"/>
                </a:solidFill>
              </a:rPr>
              <a:t>el: a kapott értékekből a </a:t>
            </a:r>
            <a:r>
              <a:rPr lang="hu-HU" sz="2400" b="1" dirty="0">
                <a:solidFill>
                  <a:prstClr val="black"/>
                </a:solidFill>
              </a:rPr>
              <a:t>stabilitási koefficiens (K) </a:t>
            </a:r>
            <a:r>
              <a:rPr lang="hu-HU" sz="2400" dirty="0">
                <a:solidFill>
                  <a:prstClr val="black"/>
                </a:solidFill>
              </a:rPr>
              <a:t>került meghatározásra.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lang="hu-HU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7D0CC40-F52C-EC91-EF56-08C276B07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27" y="58731"/>
            <a:ext cx="3440247" cy="233694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5A1125B-B5DD-A470-DC05-F6CD207C17DA}"/>
              </a:ext>
            </a:extLst>
          </p:cNvPr>
          <p:cNvSpPr txBox="1"/>
          <p:nvPr/>
        </p:nvSpPr>
        <p:spPr>
          <a:xfrm>
            <a:off x="8690627" y="2695492"/>
            <a:ext cx="344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Talajminták Hosszúpályiból és Debrecenből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Fotók: Kocsis István Attila, 2022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0509EC5-3585-8B3E-5483-19CFD193E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01" y="4039062"/>
            <a:ext cx="4269197" cy="241614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3ABE4E41-8656-CC06-BDEB-E87AD1B7713F}"/>
              </a:ext>
            </a:extLst>
          </p:cNvPr>
          <p:cNvSpPr txBox="1"/>
          <p:nvPr/>
        </p:nvSpPr>
        <p:spPr>
          <a:xfrm>
            <a:off x="8432638" y="5808873"/>
            <a:ext cx="295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Talajoldat készítése humuszvizsgálathoz, 2022</a:t>
            </a:r>
          </a:p>
        </p:txBody>
      </p:sp>
    </p:spTree>
    <p:extLst>
      <p:ext uri="{BB962C8B-B14F-4D97-AF65-F5344CB8AC3E}">
        <p14:creationId xmlns:p14="http://schemas.microsoft.com/office/powerpoint/2010/main" val="121756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3553481" cy="913481"/>
          </a:xfrm>
        </p:spPr>
        <p:txBody>
          <a:bodyPr>
            <a:normAutofit/>
          </a:bodyPr>
          <a:lstStyle/>
          <a:p>
            <a:r>
              <a:rPr lang="hu-HU" dirty="0"/>
              <a:t>Előzmények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19" y="1297545"/>
            <a:ext cx="6376946" cy="372767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kumimoji="0" lang="hu-HU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Talajmikrobiológiai vizsgálatok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Mikroszkopikus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gomba és összes csíraszám meghatározása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lemezöntéssel (Szegi, 1998).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r>
              <a:rPr lang="hu-HU" sz="2800" i="1" u="sng" dirty="0">
                <a:solidFill>
                  <a:prstClr val="black"/>
                </a:solidFill>
                <a:latin typeface="Calibri" panose="020F0502020204030204"/>
              </a:rPr>
              <a:t>Statisztikai feldolgozás módja</a:t>
            </a:r>
            <a:endParaRPr kumimoji="0" lang="hu-HU" sz="2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hu-HU" sz="2800" dirty="0"/>
              <a:t>Az eredmények feldolgozása </a:t>
            </a:r>
            <a:r>
              <a:rPr lang="hu-HU" sz="2800" b="1" dirty="0"/>
              <a:t>Microsoft Excel </a:t>
            </a:r>
            <a:r>
              <a:rPr lang="hu-HU" sz="2800" dirty="0"/>
              <a:t>és </a:t>
            </a:r>
            <a:r>
              <a:rPr lang="hu-HU" sz="2800" b="1" dirty="0"/>
              <a:t>IBM SPSS </a:t>
            </a:r>
            <a:r>
              <a:rPr lang="hu-HU" sz="2800" dirty="0"/>
              <a:t>programok használatával történt. </a:t>
            </a:r>
          </a:p>
          <a:p>
            <a:endParaRPr lang="hu-HU" dirty="0"/>
          </a:p>
        </p:txBody>
      </p:sp>
      <p:pic>
        <p:nvPicPr>
          <p:cNvPr id="6" name="Kép 5" descr="A képen fedett pályás, elektronika látható&#10;&#10;Automatikusan generált leírás">
            <a:extLst>
              <a:ext uri="{FF2B5EF4-FFF2-40B4-BE49-F238E27FC236}">
                <a16:creationId xmlns:a16="http://schemas.microsoft.com/office/drawing/2014/main" id="{B638E377-88A7-4AB4-0E2C-6E9FD1C87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102" y="865255"/>
            <a:ext cx="5647869" cy="423590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2C6B9A9-4F93-8146-C404-EB2AA681B288}"/>
              </a:ext>
            </a:extLst>
          </p:cNvPr>
          <p:cNvSpPr txBox="1"/>
          <p:nvPr/>
        </p:nvSpPr>
        <p:spPr>
          <a:xfrm>
            <a:off x="6225871" y="5935034"/>
            <a:ext cx="583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Mikrobiológiai vizsgálatok a DE MÉK Agrokémiai és Talajtani Intézet Talajbiológiai Laboratóriumában, 2022</a:t>
            </a:r>
          </a:p>
        </p:txBody>
      </p:sp>
    </p:spTree>
    <p:extLst>
      <p:ext uri="{BB962C8B-B14F-4D97-AF65-F5344CB8AC3E}">
        <p14:creationId xmlns:p14="http://schemas.microsoft.com/office/powerpoint/2010/main" val="351169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59055"/>
            <a:ext cx="3172571" cy="702304"/>
          </a:xfrm>
        </p:spPr>
        <p:txBody>
          <a:bodyPr>
            <a:normAutofit/>
          </a:bodyPr>
          <a:lstStyle/>
          <a:p>
            <a:r>
              <a:rPr lang="hu-HU" sz="3600" dirty="0"/>
              <a:t>Előzmények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43F0CD7-FC66-FBCB-64E8-7A0C6161B394}"/>
              </a:ext>
            </a:extLst>
          </p:cNvPr>
          <p:cNvSpPr txBox="1"/>
          <p:nvPr/>
        </p:nvSpPr>
        <p:spPr>
          <a:xfrm>
            <a:off x="566495" y="1137654"/>
            <a:ext cx="658172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				8. Kép</a:t>
            </a:r>
          </a:p>
          <a:p>
            <a:r>
              <a:rPr lang="hu-HU" sz="1600" dirty="0"/>
              <a:t>				Debrecen 369/A</a:t>
            </a:r>
          </a:p>
          <a:p>
            <a:r>
              <a:rPr lang="hu-HU" sz="1600" dirty="0"/>
              <a:t>				Talajszelvény feltárás. 					Fotó: Kocsis István Attila, 2022</a:t>
            </a:r>
          </a:p>
          <a:p>
            <a:endParaRPr lang="hu-HU" sz="1600" dirty="0"/>
          </a:p>
          <a:p>
            <a:endParaRPr lang="hu-HU" sz="1600" dirty="0"/>
          </a:p>
          <a:p>
            <a:endParaRPr lang="hu-HU" sz="2400" dirty="0"/>
          </a:p>
          <a:p>
            <a:r>
              <a:rPr lang="hu-HU" sz="2400" dirty="0"/>
              <a:t>A talajfelszín közelében felhalmozódott tűlevél és egyéb szervesanyag jól felismerhető, szerkezet nélküli, gyenge humuszminőségű homoktalaj, erősen savanyú kémhatással</a:t>
            </a:r>
          </a:p>
          <a:p>
            <a:endParaRPr lang="hu-HU" sz="1600" dirty="0"/>
          </a:p>
        </p:txBody>
      </p:sp>
      <p:pic>
        <p:nvPicPr>
          <p:cNvPr id="9" name="Kép 8" descr="A képen talaj, kültéri, lánc látható&#10;&#10;Automatikusan generált leírás">
            <a:extLst>
              <a:ext uri="{FF2B5EF4-FFF2-40B4-BE49-F238E27FC236}">
                <a16:creationId xmlns:a16="http://schemas.microsoft.com/office/drawing/2014/main" id="{01852B3D-6C08-3A85-9342-229AA3448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9121" y="978155"/>
            <a:ext cx="6552807" cy="4914605"/>
          </a:xfrm>
          <a:prstGeom prst="rect">
            <a:avLst/>
          </a:prstGeom>
        </p:spPr>
      </p:pic>
      <p:graphicFrame>
        <p:nvGraphicFramePr>
          <p:cNvPr id="12" name="Tartalom helye 3">
            <a:extLst>
              <a:ext uri="{FF2B5EF4-FFF2-40B4-BE49-F238E27FC236}">
                <a16:creationId xmlns:a16="http://schemas.microsoft.com/office/drawing/2014/main" id="{8344EBD8-A509-44C4-83FC-0E459C481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497743"/>
              </p:ext>
            </p:extLst>
          </p:nvPr>
        </p:nvGraphicFramePr>
        <p:xfrm>
          <a:off x="198784" y="1056854"/>
          <a:ext cx="11864043" cy="4087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3905">
                  <a:extLst>
                    <a:ext uri="{9D8B030D-6E8A-4147-A177-3AD203B41FA5}">
                      <a16:colId xmlns:a16="http://schemas.microsoft.com/office/drawing/2014/main" val="3709279945"/>
                    </a:ext>
                  </a:extLst>
                </a:gridCol>
                <a:gridCol w="1248847">
                  <a:extLst>
                    <a:ext uri="{9D8B030D-6E8A-4147-A177-3AD203B41FA5}">
                      <a16:colId xmlns:a16="http://schemas.microsoft.com/office/drawing/2014/main" val="3088885723"/>
                    </a:ext>
                  </a:extLst>
                </a:gridCol>
                <a:gridCol w="666051">
                  <a:extLst>
                    <a:ext uri="{9D8B030D-6E8A-4147-A177-3AD203B41FA5}">
                      <a16:colId xmlns:a16="http://schemas.microsoft.com/office/drawing/2014/main" val="2160446382"/>
                    </a:ext>
                  </a:extLst>
                </a:gridCol>
                <a:gridCol w="660830">
                  <a:extLst>
                    <a:ext uri="{9D8B030D-6E8A-4147-A177-3AD203B41FA5}">
                      <a16:colId xmlns:a16="http://schemas.microsoft.com/office/drawing/2014/main" val="920382115"/>
                    </a:ext>
                  </a:extLst>
                </a:gridCol>
                <a:gridCol w="1087554">
                  <a:extLst>
                    <a:ext uri="{9D8B030D-6E8A-4147-A177-3AD203B41FA5}">
                      <a16:colId xmlns:a16="http://schemas.microsoft.com/office/drawing/2014/main" val="2007973648"/>
                    </a:ext>
                  </a:extLst>
                </a:gridCol>
                <a:gridCol w="666051">
                  <a:extLst>
                    <a:ext uri="{9D8B030D-6E8A-4147-A177-3AD203B41FA5}">
                      <a16:colId xmlns:a16="http://schemas.microsoft.com/office/drawing/2014/main" val="2709648118"/>
                    </a:ext>
                  </a:extLst>
                </a:gridCol>
                <a:gridCol w="666051">
                  <a:extLst>
                    <a:ext uri="{9D8B030D-6E8A-4147-A177-3AD203B41FA5}">
                      <a16:colId xmlns:a16="http://schemas.microsoft.com/office/drawing/2014/main" val="2251518551"/>
                    </a:ext>
                  </a:extLst>
                </a:gridCol>
                <a:gridCol w="666051">
                  <a:extLst>
                    <a:ext uri="{9D8B030D-6E8A-4147-A177-3AD203B41FA5}">
                      <a16:colId xmlns:a16="http://schemas.microsoft.com/office/drawing/2014/main" val="640186102"/>
                    </a:ext>
                  </a:extLst>
                </a:gridCol>
                <a:gridCol w="666051">
                  <a:extLst>
                    <a:ext uri="{9D8B030D-6E8A-4147-A177-3AD203B41FA5}">
                      <a16:colId xmlns:a16="http://schemas.microsoft.com/office/drawing/2014/main" val="1362694656"/>
                    </a:ext>
                  </a:extLst>
                </a:gridCol>
                <a:gridCol w="971326">
                  <a:extLst>
                    <a:ext uri="{9D8B030D-6E8A-4147-A177-3AD203B41FA5}">
                      <a16:colId xmlns:a16="http://schemas.microsoft.com/office/drawing/2014/main" val="696213802"/>
                    </a:ext>
                  </a:extLst>
                </a:gridCol>
                <a:gridCol w="971326">
                  <a:extLst>
                    <a:ext uri="{9D8B030D-6E8A-4147-A177-3AD203B41FA5}">
                      <a16:colId xmlns:a16="http://schemas.microsoft.com/office/drawing/2014/main" val="2046065459"/>
                    </a:ext>
                  </a:extLst>
                </a:gridCol>
              </a:tblGrid>
              <a:tr h="1249003">
                <a:tc>
                  <a:txBody>
                    <a:bodyPr/>
                    <a:lstStyle/>
                    <a:p>
                      <a:pPr marL="342900" indent="-342900" algn="ctr" fontAlgn="ctr">
                        <a:buAutoNum type="arabicPeriod"/>
                      </a:pPr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Táblázat</a:t>
                      </a:r>
                    </a:p>
                    <a:p>
                      <a:pPr marL="0" indent="0" algn="ctr" fontAlgn="ctr">
                        <a:buNone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Előzetes talajvizsgálati eredmények</a:t>
                      </a: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Mélység (cm)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Minták 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HU%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Stabilitási koefficiens (K)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szerves C%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szerves N%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pH </a:t>
                      </a:r>
                    </a:p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H</a:t>
                      </a:r>
                      <a:r>
                        <a:rPr lang="hu-HU" sz="1600" b="1" u="none" strike="noStrike" baseline="-25000" dirty="0">
                          <a:effectLst/>
                        </a:rPr>
                        <a:t>2</a:t>
                      </a:r>
                      <a:r>
                        <a:rPr lang="hu-HU" sz="1600" b="1" u="none" strike="noStrike" dirty="0">
                          <a:effectLst/>
                        </a:rPr>
                        <a:t>O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pH </a:t>
                      </a:r>
                    </a:p>
                    <a:p>
                      <a:pPr algn="ctr" fontAlgn="ctr"/>
                      <a:r>
                        <a:rPr lang="hu-HU" sz="1600" b="1" u="none" strike="noStrike" dirty="0" err="1">
                          <a:effectLst/>
                        </a:rPr>
                        <a:t>KCl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Gomba</a:t>
                      </a:r>
                    </a:p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X</a:t>
                      </a:r>
                    </a:p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átlag *10</a:t>
                      </a:r>
                      <a:r>
                        <a:rPr lang="hu-HU" sz="1600" b="1" u="none" strike="noStrike" baseline="30000" dirty="0">
                          <a:effectLst/>
                        </a:rPr>
                        <a:t>3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Baktérium X átlag*10</a:t>
                      </a:r>
                      <a:r>
                        <a:rPr lang="hu-HU" sz="1600" b="1" u="none" strike="noStrike" baseline="30000" dirty="0">
                          <a:effectLst/>
                        </a:rPr>
                        <a:t>6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3399434868"/>
                  </a:ext>
                </a:extLst>
              </a:tr>
              <a:tr h="726693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u="none" strike="noStrike" dirty="0">
                          <a:effectLst/>
                        </a:rPr>
                        <a:t>DB 369 A bolygatatlan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</a:rPr>
                        <a:t>0-30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17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4,33</a:t>
                      </a:r>
                      <a:endParaRPr lang="hu-HU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0,070</a:t>
                      </a:r>
                      <a:endParaRPr lang="hu-HU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</a:rPr>
                        <a:t>2,51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0,25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4,08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3,37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430,50</a:t>
                      </a:r>
                      <a:endParaRPr lang="hu-HU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7,77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extLst>
                  <a:ext uri="{0D108BD9-81ED-4DB2-BD59-A6C34878D82A}">
                    <a16:rowId xmlns:a16="http://schemas.microsoft.com/office/drawing/2014/main" val="33987864"/>
                  </a:ext>
                </a:extLst>
              </a:tr>
              <a:tr h="70398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DB 369 A mélyszántással 0-30</a:t>
                      </a:r>
                      <a:r>
                        <a:rPr lang="hu-HU" sz="1600" b="1" u="none" strike="noStrike" dirty="0">
                          <a:effectLst/>
                        </a:rPr>
                        <a:t> </a:t>
                      </a:r>
                      <a:r>
                        <a:rPr lang="hu-HU" sz="1200" b="1" u="none" strike="noStrike" dirty="0">
                          <a:effectLst/>
                        </a:rPr>
                        <a:t>cm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0-30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18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effectLst/>
                        </a:rPr>
                        <a:t>2,82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</a:rPr>
                        <a:t>0,163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1,64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0,16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4,63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3,87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124,50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2,70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extLst>
                  <a:ext uri="{0D108BD9-81ED-4DB2-BD59-A6C34878D82A}">
                    <a16:rowId xmlns:a16="http://schemas.microsoft.com/office/drawing/2014/main" val="908414777"/>
                  </a:ext>
                </a:extLst>
              </a:tr>
              <a:tr h="70398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DB 369 A mélyszántással 30-70</a:t>
                      </a:r>
                      <a:r>
                        <a:rPr lang="hu-HU" sz="1600" b="1" u="none" strike="noStrike" dirty="0">
                          <a:effectLst/>
                        </a:rPr>
                        <a:t> </a:t>
                      </a:r>
                      <a:r>
                        <a:rPr lang="hu-HU" sz="1200" b="1" u="none" strike="noStrike" dirty="0">
                          <a:effectLst/>
                        </a:rPr>
                        <a:t>cm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30-70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19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effectLst/>
                        </a:rPr>
                        <a:t>1,03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0,315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0,60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</a:rPr>
                        <a:t>0,06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5,42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4,63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22,50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0,78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extLst>
                  <a:ext uri="{0D108BD9-81ED-4DB2-BD59-A6C34878D82A}">
                    <a16:rowId xmlns:a16="http://schemas.microsoft.com/office/drawing/2014/main" val="636357567"/>
                  </a:ext>
                </a:extLst>
              </a:tr>
              <a:tr h="703982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u="none" strike="noStrike" dirty="0">
                          <a:effectLst/>
                        </a:rPr>
                        <a:t>DB 369 A tuskósor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0-15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20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effectLst/>
                        </a:rPr>
                        <a:t>3,11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0,087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1,80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0,18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4,61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>
                          <a:effectLst/>
                        </a:rPr>
                        <a:t>3,89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184,50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u="none" strike="noStrike" dirty="0">
                          <a:effectLst/>
                        </a:rPr>
                        <a:t>4,11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9" marR="7379" marT="7379" marB="0" anchor="b"/>
                </a:tc>
                <a:extLst>
                  <a:ext uri="{0D108BD9-81ED-4DB2-BD59-A6C34878D82A}">
                    <a16:rowId xmlns:a16="http://schemas.microsoft.com/office/drawing/2014/main" val="1065301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7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876" y="216374"/>
            <a:ext cx="9135386" cy="837599"/>
          </a:xfrm>
        </p:spPr>
        <p:txBody>
          <a:bodyPr/>
          <a:lstStyle/>
          <a:p>
            <a:r>
              <a:rPr lang="hu-HU" dirty="0"/>
              <a:t>A mélyszántás eszközei és folyamata</a:t>
            </a:r>
          </a:p>
        </p:txBody>
      </p:sp>
      <p:pic>
        <p:nvPicPr>
          <p:cNvPr id="5" name="Tartalom helye 4" descr="A képen kültéri, fa, talaj, régi látható&#10;&#10;Automatikusan generált leírás">
            <a:extLst>
              <a:ext uri="{FF2B5EF4-FFF2-40B4-BE49-F238E27FC236}">
                <a16:creationId xmlns:a16="http://schemas.microsoft.com/office/drawing/2014/main" id="{5545B0EB-3373-AC64-59B9-2E358A0B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4" y="1202724"/>
            <a:ext cx="4938184" cy="3703638"/>
          </a:xfrm>
        </p:spPr>
      </p:pic>
      <p:pic>
        <p:nvPicPr>
          <p:cNvPr id="7" name="Kép 6" descr="A képen égbolt, kültéri, természet, száraz látható&#10;&#10;Automatikusan generált leírás">
            <a:extLst>
              <a:ext uri="{FF2B5EF4-FFF2-40B4-BE49-F238E27FC236}">
                <a16:creationId xmlns:a16="http://schemas.microsoft.com/office/drawing/2014/main" id="{1E9FE593-11A8-688E-C2E0-636A8B5EC2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81" y="1202723"/>
            <a:ext cx="4938185" cy="370363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9FA60BC-08B9-5C0A-A88E-B6F979BCC2B8}"/>
              </a:ext>
            </a:extLst>
          </p:cNvPr>
          <p:cNvSpPr txBox="1"/>
          <p:nvPr/>
        </p:nvSpPr>
        <p:spPr>
          <a:xfrm>
            <a:off x="1129659" y="5055112"/>
            <a:ext cx="416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Lánctalpas traktor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rigol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-ekével,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2022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B3F99E-29E0-2A52-5E28-4648F70C72CC}"/>
              </a:ext>
            </a:extLst>
          </p:cNvPr>
          <p:cNvSpPr txBox="1"/>
          <p:nvPr/>
        </p:nvSpPr>
        <p:spPr>
          <a:xfrm>
            <a:off x="7025199" y="5055112"/>
            <a:ext cx="3253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Kép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cm mély szántás</a:t>
            </a:r>
          </a:p>
          <a:p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4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11920151" cy="1233016"/>
          </a:xfrm>
        </p:spPr>
        <p:txBody>
          <a:bodyPr>
            <a:normAutofit/>
          </a:bodyPr>
          <a:lstStyle/>
          <a:p>
            <a:r>
              <a:rPr lang="hu-HU" dirty="0"/>
              <a:t>Célkitűzés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DC33203-F087-66FC-17AB-5D0B73599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6894"/>
            <a:ext cx="10897925" cy="409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Talajjavítási eljárás meghatározása</a:t>
            </a:r>
            <a:r>
              <a:rPr lang="hu-HU" dirty="0"/>
              <a:t>, amely hozzájárul a </a:t>
            </a:r>
            <a:r>
              <a:rPr lang="hu-HU" dirty="0" err="1"/>
              <a:t>szárazodó</a:t>
            </a:r>
            <a:r>
              <a:rPr lang="hu-HU" dirty="0"/>
              <a:t> nyírségi homokhátság erdőfelújításainak elvégzésének a sikerességéhez.</a:t>
            </a:r>
          </a:p>
          <a:p>
            <a:pPr marL="0" indent="0">
              <a:buNone/>
            </a:pPr>
            <a:endParaRPr lang="hu-HU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 A </a:t>
            </a:r>
            <a:r>
              <a:rPr lang="hu-HU" b="1" dirty="0"/>
              <a:t>talajtermékenység fenntartása </a:t>
            </a:r>
            <a:r>
              <a:rPr lang="hu-HU" dirty="0"/>
              <a:t> az erdővé válás kezdeti, kritikus időszakában.</a:t>
            </a:r>
          </a:p>
          <a:p>
            <a:pPr marL="457200" lvl="1" indent="0">
              <a:buNone/>
            </a:pPr>
            <a:endParaRPr lang="hu-HU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 A kezelés </a:t>
            </a:r>
            <a:r>
              <a:rPr lang="hu-HU" b="1" dirty="0"/>
              <a:t>gyakorlati alkalmazhatósága</a:t>
            </a:r>
            <a:r>
              <a:rPr lang="hu-HU" dirty="0"/>
              <a:t> (gazdasági, technológiai és természetvédelmi szempontoknak is megfeleljen, alkalmazkodjon az erdőgazdálkodási gyakorlathoz).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519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2578</Words>
  <Application>Microsoft Office PowerPoint</Application>
  <PresentationFormat>Szélesvásznú</PresentationFormat>
  <Paragraphs>447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Palatino Linotype</vt:lpstr>
      <vt:lpstr>Times New Roman</vt:lpstr>
      <vt:lpstr>Verdana</vt:lpstr>
      <vt:lpstr>Wingdings</vt:lpstr>
      <vt:lpstr>Office-téma</vt:lpstr>
      <vt:lpstr>AKÁC (Robinia pseudoacacia L.) MESTERSÉGES ERDŐFELÚJÍTÁS VIZSGÁLATA HATÁRTERMŐHELYEN A DÉL-NYÍRSÉGBEN</vt:lpstr>
      <vt:lpstr>Témafelvetés</vt:lpstr>
      <vt:lpstr>Klimatikus körülmények a Dél-Nyírség kistájon</vt:lpstr>
      <vt:lpstr>A talajelőkészítés munkaműveletei</vt:lpstr>
      <vt:lpstr>Előzmények</vt:lpstr>
      <vt:lpstr>Előzmények</vt:lpstr>
      <vt:lpstr>Előzmények</vt:lpstr>
      <vt:lpstr>A mélyszántás eszközei és folyamata</vt:lpstr>
      <vt:lpstr>Célkitűzés</vt:lpstr>
      <vt:lpstr>Kísérleti kezelések létrehozása</vt:lpstr>
      <vt:lpstr>PowerPoint-bemutató</vt:lpstr>
      <vt:lpstr>A kezelésekhez felhasznált anyagok</vt:lpstr>
      <vt:lpstr>A kezelésekhez felhasznált anyagok</vt:lpstr>
      <vt:lpstr>Anyag és módszer</vt:lpstr>
      <vt:lpstr>Eredmények</vt:lpstr>
      <vt:lpstr>Eredmények</vt:lpstr>
      <vt:lpstr>Eredmények</vt:lpstr>
      <vt:lpstr>Eredmények</vt:lpstr>
      <vt:lpstr>Eredmények</vt:lpstr>
      <vt:lpstr>Következtetések, javaslatok</vt:lpstr>
      <vt:lpstr>Irodalomjegyzék</vt:lpstr>
      <vt:lpstr>Köszönöm a megtisztelő figyelmet!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Ági Kocsisné Demjén</dc:creator>
  <cp:lastModifiedBy>Kocsis István Attila</cp:lastModifiedBy>
  <cp:revision>247</cp:revision>
  <dcterms:created xsi:type="dcterms:W3CDTF">2023-02-21T14:45:45Z</dcterms:created>
  <dcterms:modified xsi:type="dcterms:W3CDTF">2023-10-30T22:06:20Z</dcterms:modified>
</cp:coreProperties>
</file>