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337" r:id="rId3"/>
    <p:sldId id="325" r:id="rId4"/>
    <p:sldId id="336" r:id="rId5"/>
    <p:sldId id="339" r:id="rId6"/>
    <p:sldId id="340" r:id="rId7"/>
    <p:sldId id="343" r:id="rId8"/>
    <p:sldId id="342" r:id="rId9"/>
    <p:sldId id="341" r:id="rId10"/>
    <p:sldId id="338" r:id="rId11"/>
    <p:sldId id="345" r:id="rId12"/>
    <p:sldId id="344" r:id="rId13"/>
    <p:sldId id="346" r:id="rId14"/>
  </p:sldIdLst>
  <p:sldSz cx="12801600" cy="9601200" type="A3"/>
  <p:notesSz cx="6794500" cy="9931400"/>
  <p:defaultTextStyle>
    <a:defPPr>
      <a:defRPr lang="hu-H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8" userDrawn="1">
          <p15:clr>
            <a:srgbClr val="A4A3A4"/>
          </p15:clr>
        </p15:guide>
        <p15:guide id="2" pos="40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A2E"/>
    <a:srgbClr val="416A51"/>
    <a:srgbClr val="D9D9BF"/>
    <a:srgbClr val="F8F8F8"/>
    <a:srgbClr val="FFFFFF"/>
    <a:srgbClr val="41D31F"/>
    <a:srgbClr val="40F200"/>
    <a:srgbClr val="A6A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1435" y="43"/>
      </p:cViewPr>
      <p:guideLst>
        <p:guide orient="horz" pos="2888"/>
        <p:guide pos="40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E814-CD59-46EF-915F-A525B3743635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724DE-60F5-4A4C-8E0F-DCF8F67A9B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92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63638" y="1241425"/>
            <a:ext cx="4467225" cy="335121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724DE-60F5-4A4C-8E0F-DCF8F67A9BF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87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172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64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11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7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479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72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72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994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728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16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8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BF"/>
            </a:gs>
            <a:gs pos="100000">
              <a:srgbClr val="A6A68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6EB39-C3E8-4D44-B8D7-A14D29CF7D80}" type="datetimeFigureOut">
              <a:rPr lang="hu-HU" smtClean="0"/>
              <a:t>2024.10.29.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11E5E-1AAE-4739-B0B3-D3D191A266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47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soportba foglalás 10"/>
          <p:cNvGrpSpPr/>
          <p:nvPr/>
        </p:nvGrpSpPr>
        <p:grpSpPr>
          <a:xfrm>
            <a:off x="-1" y="7835788"/>
            <a:ext cx="12801601" cy="1209938"/>
            <a:chOff x="0" y="9522517"/>
            <a:chExt cx="17068801" cy="1613251"/>
          </a:xfrm>
        </p:grpSpPr>
        <p:grpSp>
          <p:nvGrpSpPr>
            <p:cNvPr id="9" name="Csoportba foglalás 8"/>
            <p:cNvGrpSpPr>
              <a:grpSpLocks noChangeAspect="1"/>
            </p:cNvGrpSpPr>
            <p:nvPr/>
          </p:nvGrpSpPr>
          <p:grpSpPr>
            <a:xfrm>
              <a:off x="978807" y="10268883"/>
              <a:ext cx="4340392" cy="866885"/>
              <a:chOff x="1309567" y="5573642"/>
              <a:chExt cx="6200658" cy="1238408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7" name="Csoportba foglalás 6"/>
              <p:cNvGrpSpPr/>
              <p:nvPr/>
            </p:nvGrpSpPr>
            <p:grpSpPr>
              <a:xfrm>
                <a:off x="1309567" y="5573642"/>
                <a:ext cx="6200658" cy="1238408"/>
                <a:chOff x="1304972" y="4824661"/>
                <a:chExt cx="6200658" cy="1238408"/>
              </a:xfrm>
            </p:grpSpPr>
            <p:sp>
              <p:nvSpPr>
                <p:cNvPr id="6" name="Ellipszis 5"/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5" name="Kép 4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24661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Szövegdoboz 19"/>
            <p:cNvSpPr txBox="1"/>
            <p:nvPr/>
          </p:nvSpPr>
          <p:spPr>
            <a:xfrm>
              <a:off x="11705106" y="9522517"/>
              <a:ext cx="3802523" cy="1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Gemenci Erdő- és Vadgazdaság Zrt.</a:t>
              </a:r>
            </a:p>
            <a:p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6500 Baja, Szent Imre tér 2.</a:t>
              </a:r>
            </a:p>
            <a:p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Telefon: +36 (79) 324-144</a:t>
              </a:r>
            </a:p>
            <a:p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Fax: +36 (79) 324-181</a:t>
              </a:r>
            </a:p>
            <a:p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E-mail: </a:t>
              </a:r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gemenc</a:t>
              </a:r>
              <a:r>
                <a:rPr lang="hu-HU" sz="1200" dirty="0">
                  <a:solidFill>
                    <a:srgbClr val="416A51"/>
                  </a:solidFill>
                  <a:latin typeface="Myriad Pro" panose="020B0503030403020204" pitchFamily="34" charset="0"/>
                </a:rPr>
                <a:t>@</a:t>
              </a:r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" name="Téglalap 1"/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6351439" y="10500276"/>
              <a:ext cx="24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8294495" y="10607749"/>
              <a:ext cx="336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36513" y="1500272"/>
            <a:ext cx="128016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klímaváltozás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nyomán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felnyíló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erdők</a:t>
            </a:r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várható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térnyerésének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becslése</a:t>
            </a:r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Gemenc Zrt.</a:t>
            </a:r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adatai</a:t>
            </a:r>
            <a:r>
              <a:rPr lang="en-US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alapján</a:t>
            </a:r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endParaRPr lang="hu-HU" sz="36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24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Alföldi Erdőkért Egyesület</a:t>
            </a:r>
          </a:p>
          <a:p>
            <a:pPr algn="ctr"/>
            <a:r>
              <a:rPr lang="hu-HU" sz="24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Kutatói Nap </a:t>
            </a:r>
          </a:p>
          <a:p>
            <a:pPr algn="ctr"/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Soproni Egyetem</a:t>
            </a:r>
          </a:p>
          <a:p>
            <a:pPr algn="ctr"/>
            <a:r>
              <a:rPr lang="hu-HU" sz="24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2024. november 4.</a:t>
            </a:r>
          </a:p>
          <a:p>
            <a:endParaRPr lang="hu-HU" sz="11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31D4357-6A5F-1969-ED1C-5000E644C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126" y="0"/>
            <a:ext cx="2534474" cy="6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1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A7FD3D-BCCA-4932-83F6-4DDBDEE1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09" y="814260"/>
            <a:ext cx="11041380" cy="902877"/>
          </a:xfrm>
        </p:spPr>
        <p:txBody>
          <a:bodyPr>
            <a:normAutofit fontScale="90000"/>
          </a:bodyPr>
          <a:lstStyle/>
          <a:p>
            <a:r>
              <a:rPr lang="hu-HU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Evt</a:t>
            </a:r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-Vhr. 7. számú melléklete a Nagyalföld erdészeti tájcsoportban az alábbi erdőkre definiálta a felnyíló erdő fogalmát:</a:t>
            </a:r>
            <a:b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hu-HU" sz="32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7D0D09B-9C08-4409-B55C-896559347BF5}"/>
              </a:ext>
            </a:extLst>
          </p:cNvPr>
          <p:cNvGrpSpPr/>
          <p:nvPr/>
        </p:nvGrpSpPr>
        <p:grpSpPr>
          <a:xfrm>
            <a:off x="-2" y="8647748"/>
            <a:ext cx="12801601" cy="650165"/>
            <a:chOff x="0" y="10252407"/>
            <a:chExt cx="17068801" cy="866885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BCFC2D99-5764-4904-88AB-BDEBE84B71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A46243BD-AFBC-493C-857F-4BBB214DDC8F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2" name="Csoportba foglalás 11">
                <a:extLst>
                  <a:ext uri="{FF2B5EF4-FFF2-40B4-BE49-F238E27FC236}">
                    <a16:creationId xmlns:a16="http://schemas.microsoft.com/office/drawing/2014/main" id="{3B36C33B-91FD-48B3-A5A1-3FCD187AC27B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3" name="Ellipszis 12">
                  <a:extLst>
                    <a:ext uri="{FF2B5EF4-FFF2-40B4-BE49-F238E27FC236}">
                      <a16:creationId xmlns:a16="http://schemas.microsoft.com/office/drawing/2014/main" id="{08D17094-2887-459D-844C-5C11D9790ACE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1615F460-94A4-4E83-BCA9-A3EE3C6202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34B7E5B3-2CC8-4A10-B798-07DB8B031EB1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C07B0635-E348-489B-B69D-062BC4A6903A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DF05A148-2954-482D-9D13-0178BA55298D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75220A51-9DEE-4B32-BD31-1A032D2B2CAD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81FEF70C-D4E2-4C50-8D19-91B19B386CBE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4FC40A11-BCB6-A5E5-3BEA-240412DA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-21771"/>
            <a:ext cx="2536156" cy="646232"/>
          </a:xfrm>
          <a:prstGeom prst="rect">
            <a:avLst/>
          </a:prstGeom>
        </p:spPr>
      </p:pic>
      <p:sp>
        <p:nvSpPr>
          <p:cNvPr id="19" name="Tartalom helye 18">
            <a:extLst>
              <a:ext uri="{FF2B5EF4-FFF2-40B4-BE49-F238E27FC236}">
                <a16:creationId xmlns:a16="http://schemas.microsoft.com/office/drawing/2014/main" id="{E1FA228C-28A1-34AA-F878-44D67729D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717137"/>
            <a:ext cx="11041380" cy="693061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Aft>
                <a:spcPts val="800"/>
              </a:spcAft>
              <a:buNone/>
            </a:pPr>
            <a:r>
              <a:rPr lang="hu-HU" sz="2300" dirty="0">
                <a:solidFill>
                  <a:schemeClr val="accent6">
                    <a:lumMod val="50000"/>
                  </a:schemeClr>
                </a:solidFill>
              </a:rPr>
              <a:t>Felnyíló erdőnek minősülő erdőtársulások: 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a)    Borókás-</a:t>
            </a:r>
            <a:r>
              <a:rPr lang="hu-HU" sz="2000" dirty="0" err="1">
                <a:solidFill>
                  <a:schemeClr val="accent6">
                    <a:lumMod val="50000"/>
                  </a:schemeClr>
                </a:solidFill>
              </a:rPr>
              <a:t>nyárasok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b)    Homoki tölgyesek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c)    Homoki </a:t>
            </a:r>
            <a:r>
              <a:rPr lang="hu-HU" sz="2000" dirty="0" err="1">
                <a:solidFill>
                  <a:schemeClr val="accent6">
                    <a:lumMod val="50000"/>
                  </a:schemeClr>
                </a:solidFill>
              </a:rPr>
              <a:t>nyárasok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d)    Sziki tölgyesek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e)    Lösztölgyesek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f)    Faanyagtermelést nem szolgáló ligeterdők [tölgy-kőris-szil, puhafás (hazai füzes és </a:t>
            </a:r>
            <a:r>
              <a:rPr lang="hu-HU" sz="2000" dirty="0" err="1">
                <a:solidFill>
                  <a:schemeClr val="accent6">
                    <a:lumMod val="50000"/>
                  </a:schemeClr>
                </a:solidFill>
              </a:rPr>
              <a:t>nyáras</a:t>
            </a: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) és láperdők (kőris, nyír, éger)]</a:t>
            </a:r>
          </a:p>
          <a:p>
            <a:pPr lvl="1">
              <a:lnSpc>
                <a:spcPct val="110000"/>
              </a:lnSpc>
              <a:spcAft>
                <a:spcPts val="800"/>
              </a:spcAft>
            </a:pPr>
            <a:r>
              <a:rPr lang="hu-HU" sz="2000" dirty="0">
                <a:solidFill>
                  <a:schemeClr val="accent6">
                    <a:lumMod val="50000"/>
                  </a:schemeClr>
                </a:solidFill>
              </a:rPr>
              <a:t>g)    A részlegesen vízzel borított, vagy víznyomásos erdőrészletek, láperdők, amennyiben a záródás átlagos értéke nem éri el az 50%-ot.</a:t>
            </a:r>
          </a:p>
          <a:p>
            <a:pPr>
              <a:spcAft>
                <a:spcPts val="100"/>
              </a:spcAft>
            </a:pP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Az erdőgazdálkodó kérelmére azonban a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</a:rPr>
              <a:t>kultúrerdő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 vagy faültetvény természetességi állapot és alapelvárás esetén is működik a felnyíló erdővé minősítés 30-50%-os záródás között.</a:t>
            </a:r>
          </a:p>
          <a:p>
            <a:pPr>
              <a:spcAft>
                <a:spcPts val="100"/>
              </a:spcAft>
            </a:pP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2017-től 2023-ig az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</a:rPr>
              <a:t>Evt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. 78.§ (3) bekezdés akkori állapota szerint az erdő mezőgazdasági művelésbe vonását a közérdekűség vizsgálata nélkül engedélyezhette az erdészeti hatóság az állam 100%-os tulajdonában nem álló faültetvény vagy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</a:rPr>
              <a:t>kultúrerdő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 természetességi állapotra vonatkozó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</a:rPr>
              <a:t>alapelvárású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 felnyíló erdőben. 2023. júliusától ez a lehetőség 1 ha-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 szűkült csereerdősítés nélkül.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115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98118-801D-5CE5-3F00-912CBAA8B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709140-591A-7709-D308-D5490F5A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09" y="814260"/>
            <a:ext cx="11041380" cy="9028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kiválasztott mintára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jellemző</a:t>
            </a:r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termőhelyi</a:t>
            </a:r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adatok</a:t>
            </a:r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meghatározása</a:t>
            </a:r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  <a:r>
              <a:rPr lang="en-US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kiterjesztése</a:t>
            </a:r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hu-HU" sz="3200" b="1" dirty="0">
              <a:solidFill>
                <a:srgbClr val="416A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A204BBF5-7F34-8829-2F7A-55C2DB82C439}"/>
              </a:ext>
            </a:extLst>
          </p:cNvPr>
          <p:cNvGrpSpPr/>
          <p:nvPr/>
        </p:nvGrpSpPr>
        <p:grpSpPr>
          <a:xfrm>
            <a:off x="0" y="8900460"/>
            <a:ext cx="12801601" cy="650165"/>
            <a:chOff x="0" y="10252407"/>
            <a:chExt cx="17068801" cy="866885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6C36675B-7EB6-FB4E-2BA0-BD8FEE8B71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6808F732-06B9-E3D6-2D3D-76DCC435BF57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2" name="Csoportba foglalás 11">
                <a:extLst>
                  <a:ext uri="{FF2B5EF4-FFF2-40B4-BE49-F238E27FC236}">
                    <a16:creationId xmlns:a16="http://schemas.microsoft.com/office/drawing/2014/main" id="{318CD1EF-8ECE-02FD-7936-DB62FBAF28B5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3" name="Ellipszis 12">
                  <a:extLst>
                    <a:ext uri="{FF2B5EF4-FFF2-40B4-BE49-F238E27FC236}">
                      <a16:creationId xmlns:a16="http://schemas.microsoft.com/office/drawing/2014/main" id="{DE452E5A-B5F2-32C2-D44E-B54A42EDDA40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FB64AF5B-E89B-DC50-E0B9-D1A0C1CF4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7B5E1030-9302-48F1-37FF-A6E7EB4BC3DF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A76BDB61-9FC5-D3D9-8AF6-4CCAA10184CD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4DE1508A-813C-3095-0180-DF434F50B6A9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645E3EE9-6FB3-A054-8B78-6AD0296B06F8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471FF192-42D8-60AD-BC24-244DF904CF8F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5E750AC5-15FA-FC78-04C6-1D8D96E9B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-21771"/>
            <a:ext cx="2536156" cy="646232"/>
          </a:xfrm>
          <a:prstGeom prst="rect">
            <a:avLst/>
          </a:prstGeom>
        </p:spPr>
      </p:pic>
      <p:sp>
        <p:nvSpPr>
          <p:cNvPr id="19" name="Tartalom helye 18">
            <a:extLst>
              <a:ext uri="{FF2B5EF4-FFF2-40B4-BE49-F238E27FC236}">
                <a16:creationId xmlns:a16="http://schemas.microsoft.com/office/drawing/2014/main" id="{DFFFBB36-F2F6-214A-3670-347F3BF6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717137"/>
            <a:ext cx="11041380" cy="69306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00"/>
              </a:spcAft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A listába került erdőrészletek termőhelyi adatait megvizsgáltuk. Az üzemtervben szereplő adatok mellett a </a:t>
            </a:r>
            <a:r>
              <a:rPr lang="hu-HU" sz="2200" dirty="0" err="1">
                <a:solidFill>
                  <a:schemeClr val="accent6">
                    <a:lumMod val="50000"/>
                  </a:schemeClr>
                </a:solidFill>
              </a:rPr>
              <a:t>SiteViewer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 döntéstámogató alkalmazásban szereplő adatokat is figyelembe vettük, különös tekintettel a jelenlegi és a jövőbeli klímaosztályok adataira, valamint a hidrológiai kategóriára, illetve a talajtulajdonságokra vonatkozó adatokra nézve. A klímamodellek közül az optimistább, RCP 4.5-ös kibocsátási forgatókönyvön alapuló eredményeket vettük figyelembe.</a:t>
            </a:r>
          </a:p>
          <a:p>
            <a:pPr>
              <a:lnSpc>
                <a:spcPct val="80000"/>
              </a:lnSpc>
              <a:spcAft>
                <a:spcPts val="1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legjellemzőbb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termőhely-típus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változatok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megállapítása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után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ERTI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termőhelyi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adatállományai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valamint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üzemtervi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termőhelyi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adatok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felhasználásával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leválogatásokat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készítettünk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kritikus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termőhelyi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jellemzőkkel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bíró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területekre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nézve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Ezt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követően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leválogatások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alapján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területkimutatás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készült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jelenlegi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valamint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egyes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jövőbeli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időszakokra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nézve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változásokról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Aft>
                <a:spcPts val="1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felnyíló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erdők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megfigyelt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termőhelyi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feltételeinek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megfelelő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területek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leválogatása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Alföld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területére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felfedte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hogy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nagyságrendileg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180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ezer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veszélyeztetett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területű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erdőállománnyal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rendelkezünk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ami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erdőterületek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9,1%-a.</a:t>
            </a:r>
            <a:endParaRPr lang="hu-HU" sz="2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Aft>
                <a:spcPts val="100"/>
              </a:spcAft>
            </a:pPr>
            <a:endParaRPr lang="hu-H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F3063B7-D76A-0062-7926-8F43CE2F7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844" y="5676900"/>
            <a:ext cx="4519011" cy="3490067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DF3AF8-DAA3-D7F6-2BA6-698F657597A7}"/>
              </a:ext>
            </a:extLst>
          </p:cNvPr>
          <p:cNvSpPr txBox="1"/>
          <p:nvPr/>
        </p:nvSpPr>
        <p:spPr>
          <a:xfrm>
            <a:off x="1473106" y="6045200"/>
            <a:ext cx="65532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Látható, hogy eléggé jelentős a veszélyeztetett területek nagysága országosan. Egyelőre nem látszik, miként lehetne hosszabb távon is megnyugtatóan kezelni az erdőfenntartás kihívásait. Ideiglenesen enyhítheti a helyzetet az erdő definíció módosítása, összhangban a FAO erdő definíciójával (FAO, 2023). Ez esetben erdő kategóriában maradhatnának a felnyíló területek, ha a faállomány záródása 10%-</a:t>
            </a:r>
            <a:r>
              <a:rPr lang="hu-HU" sz="2200" dirty="0" err="1">
                <a:solidFill>
                  <a:schemeClr val="accent6">
                    <a:lumMod val="50000"/>
                  </a:schemeClr>
                </a:solidFill>
              </a:rPr>
              <a:t>ig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 csökkenhetne.</a:t>
            </a:r>
          </a:p>
        </p:txBody>
      </p:sp>
    </p:spTree>
    <p:extLst>
      <p:ext uri="{BB962C8B-B14F-4D97-AF65-F5344CB8AC3E}">
        <p14:creationId xmlns:p14="http://schemas.microsoft.com/office/powerpoint/2010/main" val="345358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AFCE9-EDB0-C06A-CB74-8E4D6C5D0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1B5C80-6DF0-274C-0D4F-7ADC53199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04" y="124588"/>
            <a:ext cx="11333387" cy="185578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homok megkötése az erdész elődök egyik nagy szakmai kihívása volt (kép: 1949. Babos I.). Mi meg tudjuk őrizni az eredményeket?</a:t>
            </a:r>
          </a:p>
        </p:txBody>
      </p:sp>
      <p:pic>
        <p:nvPicPr>
          <p:cNvPr id="16" name="Tartalom helye 15">
            <a:extLst>
              <a:ext uri="{FF2B5EF4-FFF2-40B4-BE49-F238E27FC236}">
                <a16:creationId xmlns:a16="http://schemas.microsoft.com/office/drawing/2014/main" id="{E1F4DEE0-BDF2-BDE7-2730-B2768993F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6" y="1553759"/>
            <a:ext cx="11333387" cy="6493682"/>
          </a:xfr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3C96766-5B00-3676-3CBA-15E606F311CC}"/>
              </a:ext>
            </a:extLst>
          </p:cNvPr>
          <p:cNvGrpSpPr/>
          <p:nvPr/>
        </p:nvGrpSpPr>
        <p:grpSpPr>
          <a:xfrm>
            <a:off x="0" y="8324039"/>
            <a:ext cx="12801601" cy="650165"/>
            <a:chOff x="0" y="10252407"/>
            <a:chExt cx="17068801" cy="866885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4B0B7534-9D2F-8C40-D052-3132445777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1EC776C8-DAC7-8B94-4CAD-8C2F2C6261D4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2" name="Csoportba foglalás 11">
                <a:extLst>
                  <a:ext uri="{FF2B5EF4-FFF2-40B4-BE49-F238E27FC236}">
                    <a16:creationId xmlns:a16="http://schemas.microsoft.com/office/drawing/2014/main" id="{50369AC3-94EB-CC35-A6B0-C5B53BCF1F0E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3" name="Ellipszis 12">
                  <a:extLst>
                    <a:ext uri="{FF2B5EF4-FFF2-40B4-BE49-F238E27FC236}">
                      <a16:creationId xmlns:a16="http://schemas.microsoft.com/office/drawing/2014/main" id="{79A2B508-9267-BB15-591A-F0F74BB3FCB3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41865F2B-61A4-0F03-93D8-EA6053F6CF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D5FD9AA2-D731-8AF4-6F67-19EB8DB06E17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8ABEE69B-B5CC-8BF3-AE4A-C3938FD7DE84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9DBD1709-7120-1FBF-EB61-D0949C2503EF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A145FD1-6EBC-162C-BFAD-30702DA1634B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8934F3DC-8D9F-B43E-A48B-D4BE74B60134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09927FC-0335-2F6A-2674-8B11F0946041}"/>
              </a:ext>
            </a:extLst>
          </p:cNvPr>
          <p:cNvSpPr txBox="1"/>
          <p:nvPr/>
        </p:nvSpPr>
        <p:spPr>
          <a:xfrm>
            <a:off x="10532248" y="8114975"/>
            <a:ext cx="1680790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Fotó: </a:t>
            </a:r>
            <a:r>
              <a:rPr lang="hu-HU" dirty="0" err="1"/>
              <a:t>Mállerd</a:t>
            </a:r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3D5C9C3-7DFB-5286-030C-3FDA16CB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44" y="-21771"/>
            <a:ext cx="25361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E8F8-67E7-15F1-C120-29F3C02C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7F95B4-E363-61D3-7105-8ED3BAC1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04" y="124588"/>
            <a:ext cx="11333387" cy="1855788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Muszáj lesz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A534294F-9387-E221-AA6D-8D9624B9038D}"/>
              </a:ext>
            </a:extLst>
          </p:cNvPr>
          <p:cNvGrpSpPr/>
          <p:nvPr/>
        </p:nvGrpSpPr>
        <p:grpSpPr>
          <a:xfrm>
            <a:off x="0" y="8324039"/>
            <a:ext cx="12801601" cy="650165"/>
            <a:chOff x="0" y="10252407"/>
            <a:chExt cx="17068801" cy="866885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FD0CEBA5-9787-74E8-8383-B9A3E75DA5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10DD69FD-799E-966C-D213-74CD6BB1E975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2" name="Csoportba foglalás 11">
                <a:extLst>
                  <a:ext uri="{FF2B5EF4-FFF2-40B4-BE49-F238E27FC236}">
                    <a16:creationId xmlns:a16="http://schemas.microsoft.com/office/drawing/2014/main" id="{A1B38487-B2A3-D378-9E36-BBA6340B228B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3" name="Ellipszis 12">
                  <a:extLst>
                    <a:ext uri="{FF2B5EF4-FFF2-40B4-BE49-F238E27FC236}">
                      <a16:creationId xmlns:a16="http://schemas.microsoft.com/office/drawing/2014/main" id="{15CABA6D-ABF2-59A5-2A2B-C1794612E6E1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4" name="Kép 13">
                  <a:extLst>
                    <a:ext uri="{FF2B5EF4-FFF2-40B4-BE49-F238E27FC236}">
                      <a16:creationId xmlns:a16="http://schemas.microsoft.com/office/drawing/2014/main" id="{310172CF-8061-D288-CE87-BDFB9EFFE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E33BD6FF-4D20-7264-6639-77BCD02D4FB0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05D76F8C-F5E1-9D8C-60D5-74F938C2CF37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F56C45C0-D949-8B00-C0AA-AC9825E8D3AA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09136E7-B2B6-E3A5-6ECE-9F2D5886F3CD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03D4714E-0358-DF06-5298-5AEBCC2092F4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F7B845D3-1A50-5DDC-2A90-C93C41D81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-21771"/>
            <a:ext cx="2536156" cy="646232"/>
          </a:xfrm>
          <a:prstGeom prst="rect">
            <a:avLst/>
          </a:prstGeom>
        </p:spPr>
      </p:pic>
      <p:sp>
        <p:nvSpPr>
          <p:cNvPr id="18" name="Tartalom helye 17">
            <a:extLst>
              <a:ext uri="{FF2B5EF4-FFF2-40B4-BE49-F238E27FC236}">
                <a16:creationId xmlns:a16="http://schemas.microsoft.com/office/drawing/2014/main" id="{20A7FDE6-E8B2-C7FE-A5BB-FFEE8E35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524001"/>
            <a:ext cx="11041380" cy="2307262"/>
          </a:xfrm>
        </p:spPr>
        <p:txBody>
          <a:bodyPr/>
          <a:lstStyle/>
          <a:p>
            <a:pPr marL="0" indent="0" algn="just" defTabSz="1075334">
              <a:buNone/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ui. 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j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ö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vőbeni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gondolkodást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 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megoldások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keres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 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ö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sszhangba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kell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hozzuk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Eur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pai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Parlament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pt-PT" sz="2200" dirty="0">
                <a:solidFill>
                  <a:schemeClr val="accent6">
                    <a:lumMod val="50000"/>
                  </a:schemeClr>
                </a:solidFill>
              </a:rPr>
              <a:t>s a Tan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ács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(EU) 2023/1115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rendelet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ével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(2023.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május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31.)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, ami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erdőirtáshoz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 az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erdőpusztuláshoz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kapcsol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dó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egyes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á</a:t>
            </a:r>
            <a:r>
              <a:rPr lang="nl-NL" sz="2200" dirty="0">
                <a:solidFill>
                  <a:schemeClr val="accent6">
                    <a:lumMod val="50000"/>
                  </a:schemeClr>
                </a:solidFill>
              </a:rPr>
              <a:t>ruk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és termé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kek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uni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it-IT" sz="2200" dirty="0">
                <a:solidFill>
                  <a:schemeClr val="accent6">
                    <a:lumMod val="50000"/>
                  </a:schemeClr>
                </a:solidFill>
              </a:rPr>
              <a:t>s piacon t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ö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rt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forgalmazásár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l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pt-PT" sz="2200" dirty="0">
                <a:solidFill>
                  <a:schemeClr val="accent6">
                    <a:lumMod val="50000"/>
                  </a:schemeClr>
                </a:solidFill>
              </a:rPr>
              <a:t>s Uni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l t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ö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rt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kivitel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ről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 szól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valamint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 995/2010/EU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rendelet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hatályon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kívül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helyez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is eredményező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szabályozás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mely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újszerűs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ből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ad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s-ES_tradnl" sz="2200" dirty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an </a:t>
            </a:r>
            <a:r>
              <a:rPr lang="hu-HU" sz="2200" dirty="0">
                <a:solidFill>
                  <a:schemeClr val="accent6">
                    <a:lumMod val="50000"/>
                  </a:schemeClr>
                </a:solidFill>
              </a:rPr>
              <a:t>ö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nálló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tanulmányt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rdemel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156B01AE-3E20-7011-F152-20DBBA04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48" y="3623248"/>
            <a:ext cx="12473497" cy="120101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6EC274D-8FA2-21A2-4492-BC05D8517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" y="4838570"/>
            <a:ext cx="4682134" cy="3121423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8307013B-FD9A-DD27-17B7-330D120D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871" y="4824264"/>
            <a:ext cx="3383573" cy="224352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1E7B603E-E695-A97F-1547-019DC828D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6975" y="7148392"/>
            <a:ext cx="4011516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7F77673-0E41-4653-9EA0-EA5AC5089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1"/>
            <a:ext cx="6174147" cy="8742015"/>
          </a:xfrm>
          <a:prstGeom prst="rect">
            <a:avLst/>
          </a:prstGeom>
        </p:spPr>
      </p:pic>
      <p:sp>
        <p:nvSpPr>
          <p:cNvPr id="5" name="Tartalom helye 8">
            <a:extLst>
              <a:ext uri="{FF2B5EF4-FFF2-40B4-BE49-F238E27FC236}">
                <a16:creationId xmlns:a16="http://schemas.microsoft.com/office/drawing/2014/main" id="{E36636EB-083E-4824-86A5-3EF8CB3B06D9}"/>
              </a:ext>
            </a:extLst>
          </p:cNvPr>
          <p:cNvSpPr txBox="1">
            <a:spLocks/>
          </p:cNvSpPr>
          <p:nvPr/>
        </p:nvSpPr>
        <p:spPr>
          <a:xfrm>
            <a:off x="6400800" y="726838"/>
            <a:ext cx="5708705" cy="793166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000" dirty="0">
                <a:solidFill>
                  <a:srgbClr val="2E7A2E"/>
                </a:solidFill>
              </a:rPr>
              <a:t>A Gemenc Zrt. közel 38 ezer hektár állami tulajdonú területen, Tolna, Bács-Kiskun és Baranya vármegye találkozásánál, az Alsó-Duna völgyben és annak környezetében végzi tevékenységét.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000" dirty="0">
                <a:solidFill>
                  <a:srgbClr val="2E7A2E"/>
                </a:solidFill>
              </a:rPr>
              <a:t>A vagyonkezelt területből 37.400 ha-t meghaladja az erdőtervezett terület, amiből: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solidFill>
                  <a:srgbClr val="2E7A2E"/>
                </a:solidFill>
              </a:rPr>
              <a:t>dombvidék:             5 477 ha (14,6 %)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solidFill>
                  <a:srgbClr val="2E7A2E"/>
                </a:solidFill>
              </a:rPr>
              <a:t>homoki terület:    10 360 ha (27,7 %)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solidFill>
                  <a:srgbClr val="2E7A2E"/>
                </a:solidFill>
              </a:rPr>
              <a:t>régi ártér </a:t>
            </a:r>
            <a:r>
              <a:rPr lang="hu-HU" sz="1800" dirty="0" err="1">
                <a:solidFill>
                  <a:srgbClr val="2E7A2E"/>
                </a:solidFill>
              </a:rPr>
              <a:t>külter</a:t>
            </a:r>
            <a:r>
              <a:rPr lang="hu-HU" sz="1800" dirty="0">
                <a:solidFill>
                  <a:srgbClr val="2E7A2E"/>
                </a:solidFill>
              </a:rPr>
              <a:t>:     6 797 ha (18,2 %)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dirty="0">
                <a:solidFill>
                  <a:srgbClr val="2E7A2E"/>
                </a:solidFill>
              </a:rPr>
              <a:t>hullámtér:	       14 780 ha (39,5 %)</a:t>
            </a:r>
          </a:p>
          <a:p>
            <a:pPr marL="285750" indent="-285750">
              <a:buFontTx/>
              <a:buChar char="-"/>
            </a:pPr>
            <a:endParaRPr lang="hu-HU" sz="1800" dirty="0">
              <a:solidFill>
                <a:srgbClr val="2E7A2E"/>
              </a:solidFill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2E7A2E"/>
                </a:solidFill>
              </a:rPr>
              <a:t>Felnyíló erdők a Gemenc Zrt-vagyonkezelésében: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2E7A2E"/>
                </a:solidFill>
              </a:rPr>
              <a:t>Faanyagtermelést nem szolgáló ártéri ligeterdők: 89 ha</a:t>
            </a:r>
          </a:p>
          <a:p>
            <a:pPr marL="0" indent="0">
              <a:buNone/>
            </a:pPr>
            <a:r>
              <a:rPr lang="hu-HU" sz="1800" dirty="0">
                <a:solidFill>
                  <a:srgbClr val="2E7A2E"/>
                </a:solidFill>
              </a:rPr>
              <a:t>Homoki </a:t>
            </a:r>
            <a:r>
              <a:rPr lang="hu-HU" sz="1800" dirty="0" err="1">
                <a:solidFill>
                  <a:srgbClr val="2E7A2E"/>
                </a:solidFill>
              </a:rPr>
              <a:t>nyárasok</a:t>
            </a:r>
            <a:r>
              <a:rPr lang="hu-HU" sz="1800" dirty="0">
                <a:solidFill>
                  <a:srgbClr val="2E7A2E"/>
                </a:solidFill>
              </a:rPr>
              <a:t>:		              16 ha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B7E25858-CE7D-460E-9613-AC6E0C84DC7F}"/>
              </a:ext>
            </a:extLst>
          </p:cNvPr>
          <p:cNvGrpSpPr/>
          <p:nvPr/>
        </p:nvGrpSpPr>
        <p:grpSpPr>
          <a:xfrm>
            <a:off x="-1" y="8951035"/>
            <a:ext cx="12801601" cy="650165"/>
            <a:chOff x="0" y="10252407"/>
            <a:chExt cx="17068801" cy="866885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63051A38-2DA5-4AE0-94F6-668DCBE2F5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4D790C03-7F80-44B6-9780-D5C72328DBEF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4" name="Csoportba foglalás 13">
                <a:extLst>
                  <a:ext uri="{FF2B5EF4-FFF2-40B4-BE49-F238E27FC236}">
                    <a16:creationId xmlns:a16="http://schemas.microsoft.com/office/drawing/2014/main" id="{C6398883-7E4B-46FE-B69F-31643E82AD34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5" name="Ellipszis 14">
                  <a:extLst>
                    <a:ext uri="{FF2B5EF4-FFF2-40B4-BE49-F238E27FC236}">
                      <a16:creationId xmlns:a16="http://schemas.microsoft.com/office/drawing/2014/main" id="{2B30D0DB-692D-4858-AEA3-E689B3E85A5F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6" name="Kép 15">
                  <a:extLst>
                    <a:ext uri="{FF2B5EF4-FFF2-40B4-BE49-F238E27FC236}">
                      <a16:creationId xmlns:a16="http://schemas.microsoft.com/office/drawing/2014/main" id="{5EA00DB7-523D-4563-9DCD-2110CE31F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6B039351-9B42-4ED6-AB28-E44CA5FF93C8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10D72426-38CD-4B32-BD49-6005E91483A1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1053B0D9-9BB4-4D13-B910-924C8D4E0578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EB5D3AAE-1C3A-47DB-BC90-36B6D85519B7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F848D7B7-2E5C-49D9-8993-D90B28B85468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19E00F19-1902-96C9-6710-ACAFE524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1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2B427-90FF-4E13-9ECC-EE633720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77" y="612033"/>
            <a:ext cx="11041380" cy="911827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27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</a:br>
            <a:r>
              <a:rPr lang="hu-HU" sz="27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Az </a:t>
            </a:r>
            <a:r>
              <a:rPr lang="hu-HU" sz="27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Illancs</a:t>
            </a:r>
            <a:r>
              <a:rPr lang="hu-HU" sz="27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kistáj elhelyezkedése</a:t>
            </a:r>
            <a:br>
              <a:rPr lang="hu-HU" sz="27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</a:br>
            <a:r>
              <a:rPr lang="hu-HU" sz="27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(az erdőtelepítések elsődleges helyszíne)</a:t>
            </a:r>
            <a:br>
              <a:rPr lang="hu-HU" sz="6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</a:b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9384B8D-49C2-4EBB-88F7-AD44E5C30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42" y="1747955"/>
            <a:ext cx="9286875" cy="6724650"/>
          </a:xfrm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D5A42726-277A-42DF-9BEB-14680F1400E2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22" name="Csoportba foglalás 21">
              <a:extLst>
                <a:ext uri="{FF2B5EF4-FFF2-40B4-BE49-F238E27FC236}">
                  <a16:creationId xmlns:a16="http://schemas.microsoft.com/office/drawing/2014/main" id="{926CC25F-4208-41BF-8CFC-E929B216E5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28" name="Téglalap 27">
                <a:extLst>
                  <a:ext uri="{FF2B5EF4-FFF2-40B4-BE49-F238E27FC236}">
                    <a16:creationId xmlns:a16="http://schemas.microsoft.com/office/drawing/2014/main" id="{24E37AFF-FCDB-442F-9AEB-FF1271118842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29" name="Csoportba foglalás 28">
                <a:extLst>
                  <a:ext uri="{FF2B5EF4-FFF2-40B4-BE49-F238E27FC236}">
                    <a16:creationId xmlns:a16="http://schemas.microsoft.com/office/drawing/2014/main" id="{F749D513-04BE-45E0-B39F-B191B137F32B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30" name="Ellipszis 29">
                  <a:extLst>
                    <a:ext uri="{FF2B5EF4-FFF2-40B4-BE49-F238E27FC236}">
                      <a16:creationId xmlns:a16="http://schemas.microsoft.com/office/drawing/2014/main" id="{E31D7116-8EA7-4CE6-8464-EBA18AFCFC5E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31" name="Kép 30">
                  <a:extLst>
                    <a:ext uri="{FF2B5EF4-FFF2-40B4-BE49-F238E27FC236}">
                      <a16:creationId xmlns:a16="http://schemas.microsoft.com/office/drawing/2014/main" id="{D05D3C89-38EE-4F6E-9483-AC7378E939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F770C489-1C9A-4070-9AAD-F53D638CA4FC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23">
              <a:extLst>
                <a:ext uri="{FF2B5EF4-FFF2-40B4-BE49-F238E27FC236}">
                  <a16:creationId xmlns:a16="http://schemas.microsoft.com/office/drawing/2014/main" id="{5B8C9862-D959-443F-A7FF-904D149112DB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D9F4C1FD-53B3-4520-9B20-F231D9478898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6" name="Téglalap 25">
              <a:extLst>
                <a:ext uri="{FF2B5EF4-FFF2-40B4-BE49-F238E27FC236}">
                  <a16:creationId xmlns:a16="http://schemas.microsoft.com/office/drawing/2014/main" id="{FEE40290-AB61-4282-B448-207DD7FEEBC5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D3C3FA8A-2EB1-4958-BE9D-3A713D753D81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" name="Szövegdoboz 4">
            <a:extLst>
              <a:ext uri="{FF2B5EF4-FFF2-40B4-BE49-F238E27FC236}">
                <a16:creationId xmlns:a16="http://schemas.microsoft.com/office/drawing/2014/main" id="{6D9984AD-AACE-4379-931A-B6A325CC05AB}"/>
              </a:ext>
            </a:extLst>
          </p:cNvPr>
          <p:cNvSpPr txBox="1"/>
          <p:nvPr/>
        </p:nvSpPr>
        <p:spPr>
          <a:xfrm>
            <a:off x="9192509" y="8057134"/>
            <a:ext cx="188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</a:t>
            </a:r>
            <a:r>
              <a:rPr lang="hu-HU" sz="1400" dirty="0" err="1"/>
              <a:t>Ladányi</a:t>
            </a:r>
            <a:r>
              <a:rPr lang="hu-HU" sz="1400" dirty="0"/>
              <a:t> 2010.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7C2F3E9-BACC-3255-689D-7086F2583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2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C45BD6-3F69-45C3-B30A-99D9EDE1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elmúlt évtizedek FAI-index szerinti klímabesorolása</a:t>
            </a:r>
            <a:b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(Erdeink jobb helyzetben voltak mint gondoltuk)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3B2BCE1-463B-4FE9-9085-0AA8FAD9E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5" y="2748949"/>
            <a:ext cx="11042650" cy="570509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0D43662-468C-4603-8A9C-4A51A1EB4FD3}"/>
              </a:ext>
            </a:extLst>
          </p:cNvPr>
          <p:cNvSpPr txBox="1"/>
          <p:nvPr/>
        </p:nvSpPr>
        <p:spPr>
          <a:xfrm>
            <a:off x="10648744" y="8103128"/>
            <a:ext cx="1272746" cy="35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Führer 2017.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10EDC64E-237C-4119-9DFE-523CAAEAF82B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9BD3C7E3-AAFA-424E-966D-ED947C65E8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261CB58C-4E4A-40C7-91FC-F0D207E435E9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902B9DE0-A366-4BA7-AA43-E5C8599F2A34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03CBA507-8BC1-4240-A246-611C5E38DDFC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1256CA36-E406-40FF-AEB2-6DCF26C981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883AB958-CB65-4E59-BD2C-2869044B9B42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837671ED-D86A-4C02-950F-4BE01D60B386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D8F8132-AAF3-4A0C-B4F9-63E7CB0CF763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D0C1DA45-F0F7-4D5E-846B-13C314FE2962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A2CA37C-357C-412A-A16C-FE4662EEF34E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4869E578-18F5-C3B8-24C1-A71F2C693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4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BAF24-ABF3-8613-81CA-8167FF66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F4DB99-1F1F-50A0-241A-47166A75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közeljövő FAI-index szerinti klímabesorolása</a:t>
            </a:r>
            <a:b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(2021-2024: lehet, hogy a pesszimista úton haladunk?!)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6B3137EF-83FB-46CA-5A72-4B9EB99C89DA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E3A3CE0A-834A-9108-937D-EDC587B0C5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10FCE5BB-12C4-AD10-F3DC-8A558DBD7E83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444829B1-11C0-6B81-CB41-322C73C93B95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310462F8-7F18-A590-6183-6284D68F924B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18E3E5F5-4D1F-03FA-2F52-10AE07D86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A4691ECB-4E57-2AE6-CB3F-E65AE9F5189C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B5A3B1C4-6C6B-B9A4-515A-7CD3811E9CE8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B5A906AA-EF6E-0915-E53C-88CC6731D057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7513E73D-0F97-D4D3-0030-605A8C9136A4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3921B676-FF7A-4051-21B1-02CB343811D9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47020947-3BE9-F0BC-241C-117707DD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  <p:pic>
        <p:nvPicPr>
          <p:cNvPr id="20" name="Tartalom helye 19">
            <a:extLst>
              <a:ext uri="{FF2B5EF4-FFF2-40B4-BE49-F238E27FC236}">
                <a16:creationId xmlns:a16="http://schemas.microsoft.com/office/drawing/2014/main" id="{69611348-1B28-25D9-8604-0ABF1137D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48204" y="1996568"/>
            <a:ext cx="7617240" cy="6591008"/>
          </a:xfr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92AC4706-FD2A-DCBF-7153-FB070F2AC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787" y="8104905"/>
            <a:ext cx="1304657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5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86F6C-A6A1-D87E-B4BF-BCA66240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0841FF-1F31-8C55-1F04-2A872508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073605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téma a szemünk előtt teljesedik ki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E0CB4629-2FFD-A327-7B02-A2A4E4D19D59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D3BB849B-EE04-D5EA-B81A-EF0F85A971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D1E3FAFE-F8FB-A884-CA94-F70FEAADF8F9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F6EEF387-63A3-B464-D7A1-E07E7CD52955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8D6698A2-F992-35D2-FA0A-8CA8789EE974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AC3D4E7F-5CB3-58C3-4339-02D4355C7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32A6D22F-5950-AF87-D342-1654B0317B39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B1EAD3C2-2122-0FDE-D6FF-C34DD4047E41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58775911-1150-EA11-994B-DB15DC95A6B0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95F51AB8-27F7-05A9-37BB-129C402B06D3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54B920B-5607-4127-12D1-AC1F1379FD73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07CA56B1-FC6E-5288-8773-842DB66B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  <p:sp>
        <p:nvSpPr>
          <p:cNvPr id="24" name="Tartalom helye 23">
            <a:extLst>
              <a:ext uri="{FF2B5EF4-FFF2-40B4-BE49-F238E27FC236}">
                <a16:creationId xmlns:a16="http://schemas.microsoft.com/office/drawing/2014/main" id="{2B7017DD-72E6-ED4C-7C75-F32F1AD8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77" y="1584781"/>
            <a:ext cx="11041380" cy="669194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klímaváltozás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következtében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egyre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gyakrabban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tapasztalt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hőhullámok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aszályos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időszakok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miatt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csökken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termőhelyek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fatermesztési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potenciálja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Az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egységnyi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létrejövő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élő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növényi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biomassza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mennyiségének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csökkenése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növekvő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mortalitáshoz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az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állományok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kiritkulásához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vezet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Gemenc Zrt.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területén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megfigyeltünk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számos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erdőterületet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amelyek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elmúlt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években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mutatták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növekvő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mortalitás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felnyíló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erdővé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alakulás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jeleit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Ezen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termőhelyi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jellemzőinek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felhasználásával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homológ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területeket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kerestünk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az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alföldi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erd</a:t>
            </a:r>
            <a:r>
              <a:rPr lang="hu-HU" sz="2800" dirty="0" err="1">
                <a:solidFill>
                  <a:schemeClr val="accent6">
                    <a:lumMod val="50000"/>
                  </a:schemeClr>
                </a:solidFill>
              </a:rPr>
              <a:t>észeti</a:t>
            </a:r>
            <a:r>
              <a:rPr lang="hu-H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tájak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között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klímaváltozási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előrejelzésekkel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kiegészítve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megbecsültük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potenciálisan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érintett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nagyságát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és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térbeli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elhelyezkedését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kockázatos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besorolásba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eső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területeken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szúrópróba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jelleggel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kerestük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felnyíló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erdővé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alakulás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folyamatának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bizonyítékait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műholdas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képek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interpretációja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útján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2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728D6-6B0B-D6B3-DE2B-AF9D1C416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5940CC-AD0A-9E28-3094-D2499609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762452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 felnyíló erdők: Hajós 133A, F és 135B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AE2287D1-FA69-761D-3500-9D87A9910D46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157B99D9-5DE1-4E29-0C41-788AF8399E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23358F80-01F4-7B98-732A-4CAB438FF85C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30ED3FE9-C2CD-3EA7-5E63-DFF3CEC04585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EC0539C0-33C3-D122-4CA1-5DF805672BB0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43BDF957-290B-DB32-6BD6-9A9C65811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31C5C143-0F47-3F46-B0AB-588F301041C6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62A1E78F-4227-02A6-CA23-355E69544CDF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4A27F06A-86AF-55B6-F127-22765C8D4D18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C686A2E8-49C8-1911-7998-95396C813BB0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F3ADD5FF-D811-9DDC-DAF4-7F3CCEF6E823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FC6F63D2-2FE5-43D2-9414-9213AE8D6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  <p:pic>
        <p:nvPicPr>
          <p:cNvPr id="22" name="Tartalom helye 21">
            <a:extLst>
              <a:ext uri="{FF2B5EF4-FFF2-40B4-BE49-F238E27FC236}">
                <a16:creationId xmlns:a16="http://schemas.microsoft.com/office/drawing/2014/main" id="{78A89FA2-C08C-330F-9337-9CDE7EF33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33437"/>
            <a:ext cx="9631398" cy="7513677"/>
          </a:xfrm>
        </p:spPr>
      </p:pic>
    </p:spTree>
    <p:extLst>
      <p:ext uri="{BB962C8B-B14F-4D97-AF65-F5344CB8AC3E}">
        <p14:creationId xmlns:p14="http://schemas.microsoft.com/office/powerpoint/2010/main" val="353364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AC86C-CE39-7344-8836-C6C890EE6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3C83C0-D92F-84CB-EF48-0CE70E8E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762452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Hajós 133F (100 éves FTNY sarjerdő EGG cserjeszinttel)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3BF807DF-327C-01DB-46AF-49899C9989F4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CCFA9B8B-D265-B4AF-D984-107C24B732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AF0D5696-1B0E-C2DE-2E08-92AEB80F417C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88CA6995-5289-913E-489D-868AD6098009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6FC42E95-6EE8-24D0-6BCA-39D8A34E4DE4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F84F7872-3F90-D971-D927-E526B9EB8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629EC031-7894-D371-644E-2970CEC3E340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544F2609-3829-DF74-52C9-5EEC9362B6C6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BEAC910E-5CF5-C33D-B845-BCD8941EE8BB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8E0FF3C4-22CA-21F8-7633-5FFB032C64E3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22E20729-2BF0-98CB-2395-9D93766B47AA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CDEC4026-9407-4403-936A-85E95C769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  <p:pic>
        <p:nvPicPr>
          <p:cNvPr id="18" name="Tartalom helye 17">
            <a:extLst>
              <a:ext uri="{FF2B5EF4-FFF2-40B4-BE49-F238E27FC236}">
                <a16:creationId xmlns:a16="http://schemas.microsoft.com/office/drawing/2014/main" id="{2D4E222B-CE09-6AE0-4E86-9FE96D09A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41" y="1273175"/>
            <a:ext cx="9831917" cy="7373938"/>
          </a:xfrm>
        </p:spPr>
      </p:pic>
    </p:spTree>
    <p:extLst>
      <p:ext uri="{BB962C8B-B14F-4D97-AF65-F5344CB8AC3E}">
        <p14:creationId xmlns:p14="http://schemas.microsoft.com/office/powerpoint/2010/main" val="241317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8EFBD-E030-0C39-CAB2-55AF1526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42ED26-D87F-14C8-9FC7-07ED51E2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022623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Hajós 135H: a 11 éves SZNY-</a:t>
            </a:r>
            <a:r>
              <a:rPr lang="hu-HU" sz="3600" b="1" dirty="0" err="1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hu-HU" sz="3600" b="1" dirty="0">
                <a:solidFill>
                  <a:srgbClr val="416A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záródása még 50% feletti 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19AA2633-448B-3BED-E488-5422559E25C8}"/>
              </a:ext>
            </a:extLst>
          </p:cNvPr>
          <p:cNvGrpSpPr/>
          <p:nvPr/>
        </p:nvGrpSpPr>
        <p:grpSpPr>
          <a:xfrm>
            <a:off x="1" y="8734894"/>
            <a:ext cx="12801601" cy="650165"/>
            <a:chOff x="0" y="10252407"/>
            <a:chExt cx="17068801" cy="866885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FC85F8D1-671D-1773-8B53-4B72043B4D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807" y="10252407"/>
              <a:ext cx="4340392" cy="866885"/>
              <a:chOff x="1309567" y="5550105"/>
              <a:chExt cx="6200658" cy="1238408"/>
            </a:xfrm>
          </p:grpSpPr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E9429710-C8E5-4E1D-7DA0-7C3981BAECA0}"/>
                  </a:ext>
                </a:extLst>
              </p:cNvPr>
              <p:cNvSpPr/>
              <p:nvPr/>
            </p:nvSpPr>
            <p:spPr>
              <a:xfrm>
                <a:off x="3303787" y="6111317"/>
                <a:ext cx="2623731" cy="197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2223"/>
              </a:p>
            </p:txBody>
          </p:sp>
          <p:grpSp>
            <p:nvGrpSpPr>
              <p:cNvPr id="15" name="Csoportba foglalás 14">
                <a:extLst>
                  <a:ext uri="{FF2B5EF4-FFF2-40B4-BE49-F238E27FC236}">
                    <a16:creationId xmlns:a16="http://schemas.microsoft.com/office/drawing/2014/main" id="{7BF53E45-A2E3-7D3C-E4C3-82E48FA12875}"/>
                  </a:ext>
                </a:extLst>
              </p:cNvPr>
              <p:cNvGrpSpPr/>
              <p:nvPr/>
            </p:nvGrpSpPr>
            <p:grpSpPr>
              <a:xfrm>
                <a:off x="1309567" y="5550105"/>
                <a:ext cx="6200658" cy="1238408"/>
                <a:chOff x="1304972" y="4801124"/>
                <a:chExt cx="6200658" cy="1238408"/>
              </a:xfrm>
            </p:grpSpPr>
            <p:sp>
              <p:nvSpPr>
                <p:cNvPr id="16" name="Ellipszis 15">
                  <a:extLst>
                    <a:ext uri="{FF2B5EF4-FFF2-40B4-BE49-F238E27FC236}">
                      <a16:creationId xmlns:a16="http://schemas.microsoft.com/office/drawing/2014/main" id="{5119D3E1-9655-F428-A90D-5D007D006C3B}"/>
                    </a:ext>
                  </a:extLst>
                </p:cNvPr>
                <p:cNvSpPr/>
                <p:nvPr/>
              </p:nvSpPr>
              <p:spPr>
                <a:xfrm>
                  <a:off x="2311271" y="4860660"/>
                  <a:ext cx="837417" cy="11664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223"/>
                </a:p>
              </p:txBody>
            </p:sp>
            <p:pic>
              <p:nvPicPr>
                <p:cNvPr id="17" name="Kép 16">
                  <a:extLst>
                    <a:ext uri="{FF2B5EF4-FFF2-40B4-BE49-F238E27FC236}">
                      <a16:creationId xmlns:a16="http://schemas.microsoft.com/office/drawing/2014/main" id="{206C4211-5171-5AD6-CFA6-F1A0739DBE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4972" y="4801124"/>
                  <a:ext cx="6200658" cy="123840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D9F01AB9-B9DF-D202-AC72-33540958C7A6}"/>
                </a:ext>
              </a:extLst>
            </p:cNvPr>
            <p:cNvSpPr/>
            <p:nvPr/>
          </p:nvSpPr>
          <p:spPr>
            <a:xfrm>
              <a:off x="0" y="10630902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7082DEA6-D736-CAE5-ED3A-476FF683B3D6}"/>
                </a:ext>
              </a:extLst>
            </p:cNvPr>
            <p:cNvSpPr/>
            <p:nvPr/>
          </p:nvSpPr>
          <p:spPr>
            <a:xfrm>
              <a:off x="5312672" y="10630901"/>
              <a:ext cx="985333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A971DD6-39D7-4D15-8392-B09A923DDC4B}"/>
                </a:ext>
              </a:extLst>
            </p:cNvPr>
            <p:cNvSpPr txBox="1"/>
            <p:nvPr/>
          </p:nvSpPr>
          <p:spPr>
            <a:xfrm>
              <a:off x="6351439" y="10500275"/>
              <a:ext cx="243572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solidFill>
                    <a:srgbClr val="416A51"/>
                  </a:solidFill>
                  <a:latin typeface="Myriad Pro" panose="020B0503030403020204" pitchFamily="34" charset="0"/>
                </a:rPr>
                <a:t>www.gemenczrt.hu</a:t>
              </a:r>
              <a:endParaRPr lang="hu-HU" sz="1200" dirty="0">
                <a:solidFill>
                  <a:srgbClr val="416A5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AF3C6311-0D78-524B-D9A4-C27CA89A2AE5}"/>
                </a:ext>
              </a:extLst>
            </p:cNvPr>
            <p:cNvSpPr/>
            <p:nvPr/>
          </p:nvSpPr>
          <p:spPr>
            <a:xfrm>
              <a:off x="8294495" y="10607749"/>
              <a:ext cx="6480000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49D32B7E-E5CD-6373-20AC-6245C5AFE05E}"/>
                </a:ext>
              </a:extLst>
            </p:cNvPr>
            <p:cNvSpPr/>
            <p:nvPr/>
          </p:nvSpPr>
          <p:spPr>
            <a:xfrm>
              <a:off x="14684416" y="10607749"/>
              <a:ext cx="2384385" cy="138673"/>
            </a:xfrm>
            <a:prstGeom prst="rect">
              <a:avLst/>
            </a:prstGeom>
            <a:solidFill>
              <a:srgbClr val="416A51"/>
            </a:solidFill>
            <a:ln>
              <a:solidFill>
                <a:srgbClr val="416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B601419C-D4A1-0304-32F2-F0BE5CC9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44" y="0"/>
            <a:ext cx="2536156" cy="646232"/>
          </a:xfrm>
          <a:prstGeom prst="rect">
            <a:avLst/>
          </a:prstGeom>
        </p:spPr>
      </p:pic>
      <p:pic>
        <p:nvPicPr>
          <p:cNvPr id="18" name="Tartalom helye 17">
            <a:extLst>
              <a:ext uri="{FF2B5EF4-FFF2-40B4-BE49-F238E27FC236}">
                <a16:creationId xmlns:a16="http://schemas.microsoft.com/office/drawing/2014/main" id="{40020245-ED0C-4174-EA7D-AA3D283E4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84" y="1785597"/>
            <a:ext cx="9148687" cy="6861516"/>
          </a:xfrm>
        </p:spPr>
      </p:pic>
    </p:spTree>
    <p:extLst>
      <p:ext uri="{BB962C8B-B14F-4D97-AF65-F5344CB8AC3E}">
        <p14:creationId xmlns:p14="http://schemas.microsoft.com/office/powerpoint/2010/main" val="389667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4773</TotalTime>
  <Words>971</Words>
  <Application>Microsoft Office PowerPoint</Application>
  <PresentationFormat>A3 (297x420 mm)</PresentationFormat>
  <Paragraphs>76</Paragraphs>
  <Slides>13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Castellar</vt:lpstr>
      <vt:lpstr>Myriad Pro</vt:lpstr>
      <vt:lpstr>Office-téma</vt:lpstr>
      <vt:lpstr>PowerPoint-bemutató</vt:lpstr>
      <vt:lpstr>PowerPoint-bemutató</vt:lpstr>
      <vt:lpstr> Az Illancs kistáj elhelyezkedése (az erdőtelepítések elsődleges helyszíne) </vt:lpstr>
      <vt:lpstr>Az elmúlt évtizedek FAI-index szerinti klímabesorolása (Erdeink jobb helyzetben voltak mint gondoltuk)</vt:lpstr>
      <vt:lpstr>A közeljövő FAI-index szerinti klímabesorolása (2021-2024: lehet, hogy a pesszimista úton haladunk?!)</vt:lpstr>
      <vt:lpstr>A téma a szemünk előtt teljesedik ki</vt:lpstr>
      <vt:lpstr>Már felnyíló erdők: Hajós 133A, F és 135B</vt:lpstr>
      <vt:lpstr>Hajós 133F (100 éves FTNY sarjerdő EGG cserjeszinttel)</vt:lpstr>
      <vt:lpstr>Hajós 135H: a 11 éves SZNY-as záródása még 50% feletti </vt:lpstr>
      <vt:lpstr>Evt-Vhr. 7. számú melléklete a Nagyalföld erdészeti tájcsoportban az alábbi erdőkre definiálta a felnyíló erdő fogalmát: </vt:lpstr>
      <vt:lpstr>A kiválasztott mintára jellemző termőhelyi adatok meghatározása és kiterjesztése: </vt:lpstr>
      <vt:lpstr>A homok megkötése az erdész elődök egyik nagy szakmai kihívása volt (kép: 1949. Babos I.). Mi meg tudjuk őrizni az eredményeket?</vt:lpstr>
      <vt:lpstr>Muszáj lesz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Csiszár Angéla</dc:creator>
  <cp:lastModifiedBy>Lajtos János</cp:lastModifiedBy>
  <cp:revision>231</cp:revision>
  <cp:lastPrinted>2020-07-06T07:49:04Z</cp:lastPrinted>
  <dcterms:created xsi:type="dcterms:W3CDTF">2013-12-17T10:06:15Z</dcterms:created>
  <dcterms:modified xsi:type="dcterms:W3CDTF">2024-10-29T22:56:42Z</dcterms:modified>
</cp:coreProperties>
</file>