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59" r:id="rId5"/>
    <p:sldId id="257" r:id="rId6"/>
    <p:sldId id="276" r:id="rId7"/>
    <p:sldId id="279" r:id="rId8"/>
    <p:sldId id="280" r:id="rId9"/>
    <p:sldId id="281" r:id="rId10"/>
    <p:sldId id="282" r:id="rId11"/>
    <p:sldId id="283" r:id="rId12"/>
    <p:sldId id="284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71" r:id="rId25"/>
  </p:sldIdLst>
  <p:sldSz cx="12192000" cy="6858000"/>
  <p:notesSz cx="6797675" cy="9926638"/>
  <p:defaultTextStyle>
    <a:defPPr>
      <a:defRPr lang="en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58" userDrawn="1">
          <p15:clr>
            <a:srgbClr val="A4A3A4"/>
          </p15:clr>
        </p15:guide>
        <p15:guide id="2" pos="642" userDrawn="1">
          <p15:clr>
            <a:srgbClr val="A4A3A4"/>
          </p15:clr>
        </p15:guide>
        <p15:guide id="3" orient="horz" pos="4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9" autoAdjust="0"/>
    <p:restoredTop sz="86675" autoAdjust="0"/>
  </p:normalViewPr>
  <p:slideViewPr>
    <p:cSldViewPr snapToGrid="0" snapToObjects="1" showGuides="1">
      <p:cViewPr varScale="1">
        <p:scale>
          <a:sx n="93" d="100"/>
          <a:sy n="93" d="100"/>
        </p:scale>
        <p:origin x="1086" y="66"/>
      </p:cViewPr>
      <p:guideLst>
        <p:guide orient="horz" pos="3158"/>
        <p:guide pos="642"/>
        <p:guide orient="horz" pos="40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3132D-AE8C-4354-8AC3-E49EE29E2C87}" type="datetimeFigureOut">
              <a:rPr lang="hu-HU" smtClean="0"/>
              <a:t>2024. 10. 29.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B9333-DA56-43BC-9AA3-0CABEFD81C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587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B9333-DA56-43BC-9AA3-0CABEFD81CD6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6263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9333-DA56-43BC-9AA3-0CABEFD81CD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140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9333-DA56-43BC-9AA3-0CABEFD81CD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613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aseline="0" dirty="0"/>
              <a:t>K2-es lapok: a sűrűséghez viszonyítva jól teljesítettek – </a:t>
            </a:r>
            <a:r>
              <a:rPr lang="hu-HU" baseline="0" dirty="0" err="1"/>
              <a:t>Spec</a:t>
            </a:r>
            <a:r>
              <a:rPr lang="hu-HU" baseline="0" dirty="0"/>
              <a:t>. szil. hasonló, mint a Cser!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9333-DA56-43BC-9AA3-0CABEFD81CD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445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aseline="0" dirty="0"/>
              <a:t>Ipari lehetőség: </a:t>
            </a:r>
            <a:br>
              <a:rPr lang="hu-HU" baseline="0" dirty="0"/>
            </a:br>
            <a:r>
              <a:rPr lang="hu-HU" baseline="0" dirty="0"/>
              <a:t>TDA </a:t>
            </a:r>
            <a:r>
              <a:rPr lang="hu-HU" baseline="0" dirty="0" err="1"/>
              <a:t>wood</a:t>
            </a:r>
            <a:r>
              <a:rPr lang="hu-HU" baseline="0" dirty="0"/>
              <a:t> Kft. nemrég telepített LVL üzemet Magyarországra!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9333-DA56-43BC-9AA3-0CABEFD81CD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651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9333-DA56-43BC-9AA3-0CABEFD81CD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408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9333-DA56-43BC-9AA3-0CABEFD81CD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494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9333-DA56-43BC-9AA3-0CABEFD81CD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876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9333-DA56-43BC-9AA3-0CABEFD81CD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100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9333-DA56-43BC-9AA3-0CABEFD81CD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12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9333-DA56-43BC-9AA3-0CABEFD81CD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669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B9333-DA56-43BC-9AA3-0CABEFD81CD6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86272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9333-DA56-43BC-9AA3-0CABEFD81CD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90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B9333-DA56-43BC-9AA3-0CABEFD81CD6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6116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faépítészet előretörése – világszerte és hazánkban</a:t>
            </a:r>
          </a:p>
          <a:p>
            <a:r>
              <a:rPr lang="hu-HU" dirty="0"/>
              <a:t>COVID</a:t>
            </a:r>
            <a:r>
              <a:rPr lang="hu-HU" baseline="0" dirty="0"/>
              <a:t> utáni válság: az építőanyagok ára elszállt; kitettség a nemzetközi piacnak</a:t>
            </a:r>
          </a:p>
          <a:p>
            <a:r>
              <a:rPr lang="hu-HU" baseline="0" dirty="0"/>
              <a:t>Lehetséges megoldás: hazai építőanyagok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B9333-DA56-43BC-9AA3-0CABEFD81CD6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9585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Ennek a közönségnek nem kell</a:t>
            </a:r>
            <a:r>
              <a:rPr lang="hu-HU" baseline="0" dirty="0"/>
              <a:t> magyarázni</a:t>
            </a:r>
          </a:p>
          <a:p>
            <a:r>
              <a:rPr lang="hu-HU" baseline="0" dirty="0"/>
              <a:t>Új fafajok: hazai nyár, cser, gyertyán, stb. </a:t>
            </a:r>
          </a:p>
          <a:p>
            <a:r>
              <a:rPr lang="hu-HU" baseline="0" dirty="0"/>
              <a:t>Probléma: a hazai fűrészipar és építőipar nem ismeri, nem tudja, hogy mit kezdjen vele!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B9333-DA56-43BC-9AA3-0CABEFD81CD6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1522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aseline="0" dirty="0" err="1"/>
              <a:t>Brock</a:t>
            </a:r>
            <a:r>
              <a:rPr lang="hu-HU" baseline="0" dirty="0"/>
              <a:t> </a:t>
            </a:r>
            <a:r>
              <a:rPr lang="hu-HU" baseline="0" dirty="0" err="1"/>
              <a:t>commons</a:t>
            </a:r>
            <a:r>
              <a:rPr lang="hu-HU" baseline="0" dirty="0"/>
              <a:t> – emblematikus</a:t>
            </a:r>
          </a:p>
          <a:p>
            <a:r>
              <a:rPr lang="hu-HU" baseline="0" dirty="0"/>
              <a:t>ZÜBLIN </a:t>
            </a:r>
            <a:r>
              <a:rPr lang="hu-HU" baseline="0" dirty="0" err="1"/>
              <a:t>Timber</a:t>
            </a:r>
            <a:r>
              <a:rPr lang="hu-HU" baseline="0" dirty="0"/>
              <a:t> irodaépület – pár napja </a:t>
            </a:r>
            <a:r>
              <a:rPr lang="hu-HU" baseline="0" dirty="0" err="1"/>
              <a:t>dták</a:t>
            </a:r>
            <a:r>
              <a:rPr lang="hu-HU" baseline="0" dirty="0"/>
              <a:t> át!</a:t>
            </a:r>
          </a:p>
          <a:p>
            <a:endParaRPr lang="hu-HU" baseline="0" dirty="0"/>
          </a:p>
          <a:p>
            <a:r>
              <a:rPr lang="hu-HU" baseline="0" dirty="0"/>
              <a:t>CLT számos előnye – kiemelve a széntárolást!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9333-DA56-43BC-9AA3-0CABEFD81CD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941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Korábbi kísérletek (2013) – nagy méretben I-214</a:t>
            </a:r>
            <a:r>
              <a:rPr lang="hu-HU" baseline="0" dirty="0"/>
              <a:t> olasznyár alapanyagból.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9333-DA56-43BC-9AA3-0CABEFD81CD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975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aseline="0" dirty="0"/>
              <a:t>Közelmúlt-</a:t>
            </a:r>
            <a:r>
              <a:rPr lang="hu-HU" baseline="0" dirty="0" err="1"/>
              <a:t>beli</a:t>
            </a:r>
            <a:r>
              <a:rPr lang="hu-HU" baseline="0" dirty="0"/>
              <a:t> kísérletek (2021-22)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9333-DA56-43BC-9AA3-0CABEFD81CD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418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9333-DA56-43BC-9AA3-0CABEFD81CD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27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aseline="0" dirty="0"/>
              <a:t>Tézis: nem lehet megcsinálni hazai nyárból</a:t>
            </a:r>
          </a:p>
          <a:p>
            <a:r>
              <a:rPr lang="hu-HU" baseline="0" dirty="0"/>
              <a:t>Antitézis: Barna Péter úr ellenvetése!</a:t>
            </a:r>
          </a:p>
          <a:p>
            <a:r>
              <a:rPr lang="hu-HU" baseline="0" dirty="0"/>
              <a:t>Szintézis: meg kell vizsgálni a lehetőséget!</a:t>
            </a:r>
          </a:p>
          <a:p>
            <a:endParaRPr lang="hu-HU" baseline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9333-DA56-43BC-9AA3-0CABEFD81CD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865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8D988-5B29-4049-98F9-CF6ECB2EA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A561D-1F00-CF44-A963-DB6A6231D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2986C-2480-C54C-ADA8-753185DB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10/29/2024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79F80-B4F4-2443-BFA8-6DD917466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EE0C1-1ACF-3842-8C39-F1788C41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57959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7D587-B2B6-DC41-83B0-804BF01F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2FC70-3A7F-2C4E-9F8F-B3E9E09DE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08A65-B413-5E4E-8CA4-4EDB4F91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10/29/2024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0FC4D-9DE0-3340-AA0C-342AFA31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BEE26-6063-4341-9A7F-0FE69B4C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630455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6EB6DA-954E-5D41-80AE-F695430CA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22EEB-0791-7B4F-B154-77F57F290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ED099-BFC4-B54E-AC4C-340CC64B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10/29/2024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47E0B-487A-4A46-B11D-064378C5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8D557-DF08-0142-84DE-442E6B55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822733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8D5D9-93C1-0D4B-B9F2-957514CE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B5DD0-A81D-9545-90B7-A1A52717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A6A19-09F0-664E-AACC-945E4223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10/29/2024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5484-1643-1741-9BBE-E57E9286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D124F-6158-8148-B6F2-32980994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28807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5D552-5C20-C749-A42D-287374E6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D5A57-0B59-B04B-938C-4B7A33B45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FD7B6-D6BB-314A-8916-02AAEFE6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10/29/2024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15C13-2022-0A4C-A6E7-2BCD49FB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432A-1A64-1D4C-B3A0-5EE026A8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62098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65469-5F80-4146-9C72-DA429ADE8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F819B-9591-564C-BCAE-35CDA681E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AC7D1-C566-F24C-A8C2-4214BF43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11889A-6F7B-1D41-B863-1CBC8011D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10/29/2024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E4F74-2F66-8E4B-ADF4-5BFCBAA8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5D982-04F6-2C42-A5E9-E88E6C19D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45153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0A879-3FD8-8545-A43F-A51937D9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74243-09E0-064C-B890-A9C11283F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C07B1-33DD-4A47-BCDF-430CAB089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2A033-528C-C242-ABDA-3D15D9C98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2A3F32-5CB1-C746-B579-E3CAB98A88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CBAC-D2B5-9447-8F68-2B341833C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10/29/2024</a:t>
            </a:fld>
            <a:endParaRPr lang="en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FC38C4-0BE5-5F4D-B045-44121833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C96987-204A-704D-B909-AD872CEBF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1622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C5C4A-652D-504F-8A14-439C05EA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C34FCD-7F12-3640-96FE-2A55EF8D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10/29/2024</a:t>
            </a:fld>
            <a:endParaRPr lang="en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A237B-10A1-CF4D-8B8B-C8DC4FC96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D9CFC-5850-964C-B7EB-E9C57ADA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92718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EDC55D-3999-1045-ABD4-D8DFE7BE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10/29/2024</a:t>
            </a:fld>
            <a:endParaRPr lang="en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780982-A493-464A-9B48-61D5635F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9AC8B-E464-3943-A95D-34EEB2E5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1347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2ED44-A9E4-BB49-9656-13FF7177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A3C5A-4B14-4342-B231-73C9CD58C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CB87A1-308C-7047-9188-C7345058B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4A094-9824-BC45-A3FD-9FDA560BA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10/29/2024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D0881-EE43-E34C-8DC3-49745596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1AAA1-86D3-534E-A8DD-E650B280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555117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7D905-6D34-4E47-A14C-A28666CC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5D7D64-4B29-4C48-9B54-67024D5BB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C875F-A7C6-9842-BA50-E3FAA0381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5B720-D918-F64A-9E9B-C5A12D67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10/29/2024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BEFEB-8B48-794D-B083-A66390C9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C0C85-02A9-5949-A440-0D4739D1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711533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161990-8005-104B-8A8B-4308F2F0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A414D-8B3C-B847-9940-F12D4C654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EFD2D-9F43-D349-A9F7-C7D3C18D10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87002-D164-6849-8D5F-C6DA6F1FA440}" type="datetimeFigureOut">
              <a:rPr lang="en-HU" smtClean="0"/>
              <a:t>10/29/2024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7777F-1866-E347-B8A2-9ED6658FF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83196-9B66-1947-9FE5-5B6744F7E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71241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microsoft.com/office/2007/relationships/hdphoto" Target="../media/hdphoto1.wdp"/><Relationship Id="rId10" Type="http://schemas.openxmlformats.org/officeDocument/2006/relationships/image" Target="../media/image19.jpeg"/><Relationship Id="rId4" Type="http://schemas.openxmlformats.org/officeDocument/2006/relationships/image" Target="../media/image15.pn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 Advantages of Using Engineered Wood Products over Traditional Sawn Lumber  | Rosebu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333"/>
            <a:ext cx="12192000" cy="677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7B8763-2446-4B4E-8065-B8FA47ED00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B76E54-3E4E-9244-8855-E661809B9A5F}"/>
              </a:ext>
            </a:extLst>
          </p:cNvPr>
          <p:cNvSpPr txBox="1"/>
          <p:nvPr/>
        </p:nvSpPr>
        <p:spPr>
          <a:xfrm>
            <a:off x="914400" y="4834646"/>
            <a:ext cx="99848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sz="4000" b="1" dirty="0">
                <a:solidFill>
                  <a:schemeClr val="bg1"/>
                </a:solidFill>
              </a:rPr>
              <a:t>A hazai nyár és a cser építőipari hasznosítása</a:t>
            </a:r>
          </a:p>
          <a:p>
            <a:pPr>
              <a:spcAft>
                <a:spcPts val="1200"/>
              </a:spcAft>
            </a:pPr>
            <a:r>
              <a:rPr lang="hu-HU" sz="3200" dirty="0">
                <a:solidFill>
                  <a:schemeClr val="bg1"/>
                </a:solidFill>
              </a:rPr>
              <a:t>Prof. Dr. Bejó László, Ahmed Altaher Omer Ahmed</a:t>
            </a:r>
          </a:p>
          <a:p>
            <a:pPr>
              <a:spcAft>
                <a:spcPts val="1200"/>
              </a:spcAft>
            </a:pPr>
            <a:r>
              <a:rPr lang="hu-HU" sz="2800" dirty="0" err="1">
                <a:solidFill>
                  <a:schemeClr val="bg1"/>
                </a:solidFill>
              </a:rPr>
              <a:t>SoE</a:t>
            </a:r>
            <a:r>
              <a:rPr lang="hu-HU" sz="2800" dirty="0">
                <a:solidFill>
                  <a:schemeClr val="bg1"/>
                </a:solidFill>
              </a:rPr>
              <a:t> FMK Alkalmazott Tudományi Intézet</a:t>
            </a:r>
          </a:p>
          <a:p>
            <a:pPr>
              <a:spcAft>
                <a:spcPts val="1200"/>
              </a:spcAft>
            </a:pPr>
            <a:endParaRPr lang="en-H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0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6" y="1084972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LEHETŐSÉGEK HAZAI FAFAJOK FELHASZNÁLÁSÁRA II.:</a:t>
            </a:r>
            <a:b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Rétegelt furnér tartó (LVL)</a:t>
            </a:r>
            <a:endParaRPr lang="en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LVL fa: mi ez, anyagi jellemző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901" y="3041155"/>
            <a:ext cx="3515216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461" y="3041155"/>
            <a:ext cx="3913415" cy="2772000"/>
          </a:xfrm>
          <a:prstGeom prst="rect">
            <a:avLst/>
          </a:prstGeom>
        </p:spPr>
      </p:pic>
      <p:pic>
        <p:nvPicPr>
          <p:cNvPr id="5124" name="Picture 4" descr="Metropol Parasol | The Metamodern Archite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2016" y="3041155"/>
            <a:ext cx="4123638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00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6" y="1084972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LEHETŐSÉGEK HAZAI FAFAJOK FELHASZNÁLÁSÁRA II.:</a:t>
            </a:r>
            <a:b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Rétegelt furnér tartó (LVL)</a:t>
            </a:r>
            <a:endParaRPr lang="en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A893DA-E919-7043-A1C2-4D4226691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296" y="2655651"/>
            <a:ext cx="10770697" cy="3944846"/>
          </a:xfrm>
        </p:spPr>
        <p:txBody>
          <a:bodyPr>
            <a:normAutofit/>
          </a:bodyPr>
          <a:lstStyle/>
          <a:p>
            <a:r>
              <a:rPr lang="hu-HU" dirty="0"/>
              <a:t>Nyár és Cser furnér kombinációk</a:t>
            </a:r>
          </a:p>
          <a:p>
            <a:r>
              <a:rPr lang="hu-HU" dirty="0"/>
              <a:t>6 – 12 réteg</a:t>
            </a:r>
          </a:p>
          <a:p>
            <a:r>
              <a:rPr lang="hu-HU" dirty="0"/>
              <a:t>MUF és PMDI ragasztóanyag</a:t>
            </a:r>
          </a:p>
          <a:p>
            <a:r>
              <a:rPr lang="hu-HU" dirty="0"/>
              <a:t>Hőpréselés: 140 °C, 13 min</a:t>
            </a:r>
          </a:p>
          <a:p>
            <a:r>
              <a:rPr lang="hu-HU" dirty="0"/>
              <a:t>Hajlítószilárdsági vizsgálatok</a:t>
            </a:r>
          </a:p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952" y="3178629"/>
            <a:ext cx="6242619" cy="278674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5591" y="2410535"/>
            <a:ext cx="3231409" cy="432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308"/>
          <a:stretch/>
        </p:blipFill>
        <p:spPr>
          <a:xfrm>
            <a:off x="7258878" y="2410535"/>
            <a:ext cx="29227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3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6" y="1084972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LEHETŐSÉGEK HAZAI FAFAJOK FELHASZNÁLÁSÁRA II.:</a:t>
            </a:r>
            <a:b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Rétegelt furnér tartó (LVL)</a:t>
            </a:r>
            <a:endParaRPr lang="en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831853"/>
              </p:ext>
            </p:extLst>
          </p:nvPr>
        </p:nvGraphicFramePr>
        <p:xfrm>
          <a:off x="1186543" y="2410535"/>
          <a:ext cx="10235353" cy="37834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1982">
                  <a:extLst>
                    <a:ext uri="{9D8B030D-6E8A-4147-A177-3AD203B41FA5}">
                      <a16:colId xmlns:a16="http://schemas.microsoft.com/office/drawing/2014/main" val="524979585"/>
                    </a:ext>
                  </a:extLst>
                </a:gridCol>
                <a:gridCol w="1833895">
                  <a:extLst>
                    <a:ext uri="{9D8B030D-6E8A-4147-A177-3AD203B41FA5}">
                      <a16:colId xmlns:a16="http://schemas.microsoft.com/office/drawing/2014/main" val="2938430890"/>
                    </a:ext>
                  </a:extLst>
                </a:gridCol>
                <a:gridCol w="1207344">
                  <a:extLst>
                    <a:ext uri="{9D8B030D-6E8A-4147-A177-3AD203B41FA5}">
                      <a16:colId xmlns:a16="http://schemas.microsoft.com/office/drawing/2014/main" val="1684765752"/>
                    </a:ext>
                  </a:extLst>
                </a:gridCol>
                <a:gridCol w="1208697">
                  <a:extLst>
                    <a:ext uri="{9D8B030D-6E8A-4147-A177-3AD203B41FA5}">
                      <a16:colId xmlns:a16="http://schemas.microsoft.com/office/drawing/2014/main" val="2446045410"/>
                    </a:ext>
                  </a:extLst>
                </a:gridCol>
                <a:gridCol w="1208697">
                  <a:extLst>
                    <a:ext uri="{9D8B030D-6E8A-4147-A177-3AD203B41FA5}">
                      <a16:colId xmlns:a16="http://schemas.microsoft.com/office/drawing/2014/main" val="1275622719"/>
                    </a:ext>
                  </a:extLst>
                </a:gridCol>
                <a:gridCol w="1207344">
                  <a:extLst>
                    <a:ext uri="{9D8B030D-6E8A-4147-A177-3AD203B41FA5}">
                      <a16:colId xmlns:a16="http://schemas.microsoft.com/office/drawing/2014/main" val="4190009484"/>
                    </a:ext>
                  </a:extLst>
                </a:gridCol>
                <a:gridCol w="1208697">
                  <a:extLst>
                    <a:ext uri="{9D8B030D-6E8A-4147-A177-3AD203B41FA5}">
                      <a16:colId xmlns:a16="http://schemas.microsoft.com/office/drawing/2014/main" val="2849348986"/>
                    </a:ext>
                  </a:extLst>
                </a:gridCol>
                <a:gridCol w="1208697">
                  <a:extLst>
                    <a:ext uri="{9D8B030D-6E8A-4147-A177-3AD203B41FA5}">
                      <a16:colId xmlns:a16="http://schemas.microsoft.com/office/drawing/2014/main" val="4114611033"/>
                    </a:ext>
                  </a:extLst>
                </a:gridCol>
              </a:tblGrid>
              <a:tr h="536927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Minta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N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Cs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K1 </a:t>
                      </a:r>
                      <a:r>
                        <a:rPr lang="hu-HU" sz="2400" baseline="-25000">
                          <a:effectLst/>
                        </a:rPr>
                        <a:t>MUF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K2 </a:t>
                      </a:r>
                      <a:r>
                        <a:rPr lang="hu-HU" sz="2400" baseline="-25000">
                          <a:effectLst/>
                        </a:rPr>
                        <a:t>MUF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K1 </a:t>
                      </a:r>
                      <a:r>
                        <a:rPr lang="hu-HU" sz="2400" baseline="-25000">
                          <a:effectLst/>
                        </a:rPr>
                        <a:t>PMDI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K2</a:t>
                      </a:r>
                      <a:r>
                        <a:rPr lang="hu-HU" sz="2400" baseline="-25000">
                          <a:effectLst/>
                        </a:rPr>
                        <a:t> PMDI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5685585"/>
                  </a:ext>
                </a:extLst>
              </a:tr>
              <a:tr h="536927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 spc="-20" dirty="0">
                          <a:effectLst/>
                        </a:rPr>
                        <a:t>Szilárdság (</a:t>
                      </a:r>
                      <a:r>
                        <a:rPr lang="hu-HU" sz="2400" spc="-20" dirty="0" err="1">
                          <a:effectLst/>
                        </a:rPr>
                        <a:t>MPa</a:t>
                      </a:r>
                      <a:r>
                        <a:rPr lang="hu-HU" sz="2400" spc="-20" dirty="0">
                          <a:effectLst/>
                        </a:rPr>
                        <a:t>)</a:t>
                      </a:r>
                      <a:endParaRPr lang="hu-H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 b="1" dirty="0">
                          <a:effectLst/>
                        </a:rPr>
                        <a:t>Átlag </a:t>
                      </a:r>
                      <a:endParaRPr lang="hu-H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 b="1" dirty="0">
                          <a:effectLst/>
                        </a:rPr>
                        <a:t>68,1</a:t>
                      </a:r>
                      <a:endParaRPr lang="hu-H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 b="1" dirty="0">
                          <a:effectLst/>
                        </a:rPr>
                        <a:t>114,7</a:t>
                      </a:r>
                      <a:endParaRPr lang="hu-H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 b="1" dirty="0">
                          <a:effectLst/>
                        </a:rPr>
                        <a:t>71,1</a:t>
                      </a:r>
                      <a:endParaRPr lang="hu-H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 b="1" dirty="0">
                          <a:effectLst/>
                        </a:rPr>
                        <a:t>94,7</a:t>
                      </a:r>
                      <a:endParaRPr lang="hu-H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 b="1" dirty="0">
                          <a:effectLst/>
                        </a:rPr>
                        <a:t>91,5</a:t>
                      </a:r>
                      <a:endParaRPr lang="hu-H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 b="1" dirty="0">
                          <a:effectLst/>
                        </a:rPr>
                        <a:t>93,8</a:t>
                      </a:r>
                      <a:endParaRPr lang="hu-H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5979569"/>
                  </a:ext>
                </a:extLst>
              </a:tr>
              <a:tr h="536927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 dirty="0">
                          <a:effectLst/>
                        </a:rPr>
                        <a:t>Szórás</a:t>
                      </a:r>
                      <a:endParaRPr lang="hu-H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5,25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 dirty="0">
                          <a:effectLst/>
                        </a:rPr>
                        <a:t>4,12</a:t>
                      </a:r>
                      <a:endParaRPr lang="hu-H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5,2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7,1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6,2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9,2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0215842"/>
                  </a:ext>
                </a:extLst>
              </a:tr>
              <a:tr h="536927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Min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50,7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108,2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65,3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85,0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80,7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78,5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3049199"/>
                  </a:ext>
                </a:extLst>
              </a:tr>
              <a:tr h="536927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Max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82,4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119,8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81,6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103,9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99,7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103,6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5052039"/>
                  </a:ext>
                </a:extLst>
              </a:tr>
              <a:tr h="109879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 dirty="0">
                          <a:effectLst/>
                        </a:rPr>
                        <a:t>Átlagos sűrűség (kg/m</a:t>
                      </a:r>
                      <a:r>
                        <a:rPr lang="hu-HU" sz="2400" baseline="30000" dirty="0">
                          <a:effectLst/>
                        </a:rPr>
                        <a:t>3</a:t>
                      </a:r>
                      <a:r>
                        <a:rPr lang="hu-HU" sz="2400" dirty="0">
                          <a:effectLst/>
                        </a:rPr>
                        <a:t>)</a:t>
                      </a:r>
                      <a:endParaRPr lang="hu-H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 dirty="0">
                          <a:effectLst/>
                        </a:rPr>
                        <a:t>682</a:t>
                      </a:r>
                      <a:endParaRPr lang="hu-H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707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507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585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>
                          <a:effectLst/>
                        </a:rPr>
                        <a:t>559</a:t>
                      </a:r>
                      <a:endParaRPr lang="hu-H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2400" dirty="0">
                          <a:effectLst/>
                        </a:rPr>
                        <a:t>597</a:t>
                      </a:r>
                      <a:endParaRPr lang="hu-H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890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422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6" y="1084972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LEHETŐSÉGEK HAZAI FAFAJOK FELHASZNÁLÁSÁRA II.:</a:t>
            </a:r>
            <a:b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Rétegelt furnér tartó (LVL)</a:t>
            </a:r>
            <a:endParaRPr lang="en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893DA-E919-7043-A1C2-4D42266912D2}"/>
              </a:ext>
            </a:extLst>
          </p:cNvPr>
          <p:cNvSpPr txBox="1">
            <a:spLocks/>
          </p:cNvSpPr>
          <p:nvPr/>
        </p:nvSpPr>
        <p:spPr>
          <a:xfrm>
            <a:off x="1058696" y="2808051"/>
            <a:ext cx="10770697" cy="3944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Hazai és nemes nyár összehasonlítása</a:t>
            </a:r>
          </a:p>
          <a:p>
            <a:pPr marL="358775" indent="0">
              <a:buNone/>
            </a:pPr>
            <a:r>
              <a:rPr lang="hu-HU" sz="2400" dirty="0"/>
              <a:t>(furnérok beszerzése folyamatban)</a:t>
            </a:r>
          </a:p>
          <a:p>
            <a:r>
              <a:rPr lang="hu-HU" dirty="0"/>
              <a:t>PF ragasztóanyag</a:t>
            </a:r>
          </a:p>
          <a:p>
            <a:r>
              <a:rPr lang="hu-HU" dirty="0"/>
              <a:t>Ipari lehetőségek!</a:t>
            </a:r>
          </a:p>
          <a:p>
            <a:endParaRPr lang="hu-HU" dirty="0"/>
          </a:p>
        </p:txBody>
      </p:sp>
      <p:pic>
        <p:nvPicPr>
          <p:cNvPr id="5" name="Kép 4" descr="A képen fedett pályás, Gerenda, faanyag, épület látható">
            <a:extLst>
              <a:ext uri="{FF2B5EF4-FFF2-40B4-BE49-F238E27FC236}">
                <a16:creationId xmlns:a16="http://schemas.microsoft.com/office/drawing/2014/main" id="{A5A19DDA-87FB-794E-9F51-E2F07C014D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696" y="2289281"/>
            <a:ext cx="10074608" cy="43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2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6" y="1084972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LEHETŐSÉGEK HAZAI FAFAJOK FELHASZNÁLÁSÁRA III.:</a:t>
            </a:r>
            <a:b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Strandalapú teherviselő gerendák (LSL)</a:t>
            </a:r>
            <a:endParaRPr lang="en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23" y="2410535"/>
            <a:ext cx="5613987" cy="3600000"/>
          </a:xfrm>
          <a:prstGeom prst="rect">
            <a:avLst/>
          </a:prstGeom>
        </p:spPr>
      </p:pic>
      <p:pic>
        <p:nvPicPr>
          <p:cNvPr id="7" name="Picture 2" descr="timberstrand Instagram posts (photos and videos) - Picuki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8412" y="2410535"/>
            <a:ext cx="3600000" cy="360000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SL Timberstrand Fram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4096" y="2410535"/>
            <a:ext cx="194833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14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6" y="1084972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LEHETŐSÉGEK HAZAI FAFAJOK FELHASZNÁLÁSÁRA III.:</a:t>
            </a:r>
            <a:b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Strandalapú teherviselő gerendák (LSL)</a:t>
            </a:r>
            <a:endParaRPr lang="en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A893DA-E919-7043-A1C2-4D4226691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296" y="2655651"/>
            <a:ext cx="10770697" cy="3944846"/>
          </a:xfrm>
        </p:spPr>
        <p:txBody>
          <a:bodyPr>
            <a:normAutofit/>
          </a:bodyPr>
          <a:lstStyle/>
          <a:p>
            <a:r>
              <a:rPr lang="hu-HU" dirty="0"/>
              <a:t>Előkísérletek: paraméterek optimalizálása</a:t>
            </a:r>
          </a:p>
          <a:p>
            <a:r>
              <a:rPr lang="hu-HU" dirty="0"/>
              <a:t>Hazai nyár és nemes nyár </a:t>
            </a:r>
            <a:r>
              <a:rPr lang="hu-HU" dirty="0" err="1"/>
              <a:t>strandek</a:t>
            </a:r>
            <a:endParaRPr lang="hu-HU" dirty="0"/>
          </a:p>
          <a:p>
            <a:r>
              <a:rPr lang="hu-HU" dirty="0"/>
              <a:t>Összehasonlító vizsgálatok:</a:t>
            </a:r>
          </a:p>
          <a:p>
            <a:pPr lvl="1"/>
            <a:r>
              <a:rPr lang="hu-HU" dirty="0" err="1"/>
              <a:t>Strandek</a:t>
            </a:r>
            <a:r>
              <a:rPr lang="hu-HU" dirty="0"/>
              <a:t> színe</a:t>
            </a:r>
          </a:p>
          <a:p>
            <a:pPr lvl="1"/>
            <a:r>
              <a:rPr lang="hu-HU" dirty="0"/>
              <a:t>Morfológia</a:t>
            </a:r>
          </a:p>
          <a:p>
            <a:pPr lvl="1"/>
            <a:r>
              <a:rPr lang="hu-HU" dirty="0"/>
              <a:t>Nedvesíthetőség</a:t>
            </a:r>
          </a:p>
          <a:p>
            <a:pPr lvl="1"/>
            <a:r>
              <a:rPr lang="hu-HU" dirty="0"/>
              <a:t>LSL fizikai és </a:t>
            </a:r>
            <a:br>
              <a:rPr lang="hu-HU" dirty="0"/>
            </a:br>
            <a:r>
              <a:rPr lang="hu-HU" dirty="0"/>
              <a:t>mechanikai tulajdonságok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001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6" y="1084972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LEHETŐSÉGEK HAZAI FAFAJOK FELHASZNÁLÁSÁRA III.:</a:t>
            </a:r>
            <a:b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Strandalapú teherviselő gerendák (LSL)</a:t>
            </a:r>
            <a:endParaRPr lang="en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40" name="Picture 4" descr="KONICAMINOLTA CM-2300D colorimeter | NBCH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386" y="2478361"/>
            <a:ext cx="4069583" cy="406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a) CIE Lab 1976 colour coordinates system; (b) limits of the optimal... |  Download Scientific Diagra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321"/>
          <a:stretch/>
        </p:blipFill>
        <p:spPr bwMode="auto">
          <a:xfrm>
            <a:off x="6020347" y="2478361"/>
            <a:ext cx="5253945" cy="406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43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6" y="1084972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LEHETŐSÉGEK HAZAI FAFAJOK FELHASZNÁLÁSÁRA III.:</a:t>
            </a:r>
            <a:b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Strandalapú teherviselő gerendák (LSL)</a:t>
            </a:r>
            <a:endParaRPr lang="en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52" y="2578695"/>
            <a:ext cx="5671185" cy="3600000"/>
          </a:xfrm>
          <a:prstGeom prst="rect">
            <a:avLst/>
          </a:prstGeom>
          <a:noFill/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8689" y="2578695"/>
            <a:ext cx="5682267" cy="36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349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6" y="1084972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LEHETŐSÉGEK HAZAI FAFAJOK FELHASZNÁLÁSÁRA III.:</a:t>
            </a:r>
            <a:b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Strandalapú teherviselő gerendák (LSL)</a:t>
            </a:r>
            <a:endParaRPr lang="en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9010" y="2410535"/>
            <a:ext cx="6950171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897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6" y="1084972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LEHETŐSÉGEK HAZAI FAFAJOK FELHASZNÁLÁSÁRA III.:</a:t>
            </a:r>
            <a:b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Strandalapú teherviselő gerendák (LSL)</a:t>
            </a:r>
            <a:endParaRPr lang="en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967" y="2410535"/>
            <a:ext cx="8332684" cy="414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6" y="1084972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ÁTTEKINTÉS</a:t>
            </a:r>
            <a:endParaRPr lang="en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893DA-E919-7043-A1C2-4D4226691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296" y="2655651"/>
            <a:ext cx="10770697" cy="3944846"/>
          </a:xfrm>
        </p:spPr>
        <p:txBody>
          <a:bodyPr>
            <a:normAutofit/>
          </a:bodyPr>
          <a:lstStyle/>
          <a:p>
            <a:r>
              <a:rPr lang="hu-HU" dirty="0"/>
              <a:t>Az építőipar alapanyag-ellátási nehézségei</a:t>
            </a:r>
          </a:p>
          <a:p>
            <a:r>
              <a:rPr lang="hu-HU" dirty="0"/>
              <a:t>A klímaváltozás várható hatása a hazai fa építőanyagok elérhetőségére</a:t>
            </a:r>
          </a:p>
          <a:p>
            <a:r>
              <a:rPr lang="hu-HU" dirty="0"/>
              <a:t>Alulhasznosított hazai fafajok, mint potenciális alapanyagok</a:t>
            </a:r>
          </a:p>
          <a:p>
            <a:r>
              <a:rPr lang="hu-HU" dirty="0"/>
              <a:t>Megoldási lehetőségek keresése a hazai építőipar számára:</a:t>
            </a:r>
          </a:p>
          <a:p>
            <a:pPr lvl="1"/>
            <a:r>
              <a:rPr lang="hu-HU" dirty="0"/>
              <a:t>CLT – keresztlaminált építőlemez</a:t>
            </a:r>
          </a:p>
          <a:p>
            <a:pPr lvl="1"/>
            <a:r>
              <a:rPr lang="hu-HU" dirty="0"/>
              <a:t>LVL – Furnéralapú teherviselő gerendák</a:t>
            </a:r>
          </a:p>
          <a:p>
            <a:pPr lvl="1"/>
            <a:r>
              <a:rPr lang="hu-HU" dirty="0"/>
              <a:t>LSL – </a:t>
            </a:r>
            <a:r>
              <a:rPr lang="hu-HU" dirty="0" err="1"/>
              <a:t>Strandalpú</a:t>
            </a:r>
            <a:r>
              <a:rPr lang="hu-HU" dirty="0"/>
              <a:t> teherviselő gerendák</a:t>
            </a:r>
          </a:p>
        </p:txBody>
      </p:sp>
    </p:spTree>
    <p:extLst>
      <p:ext uri="{BB962C8B-B14F-4D97-AF65-F5344CB8AC3E}">
        <p14:creationId xmlns:p14="http://schemas.microsoft.com/office/powerpoint/2010/main" val="36308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6" y="1084972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LEHETŐSÉGEK HAZAI FAFAJOK FELHASZNÁLÁSÁRA III.:</a:t>
            </a:r>
            <a:b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Strandalapú teherviselő gerendák (LSL)</a:t>
            </a:r>
            <a:endParaRPr lang="en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45" y="2653423"/>
            <a:ext cx="1256213" cy="360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827" y="2653423"/>
            <a:ext cx="1362977" cy="3600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1432" y="2653423"/>
            <a:ext cx="4800000" cy="360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4060" y="2653423"/>
            <a:ext cx="27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5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6" y="1396042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hu-HU" sz="5400" b="1" dirty="0">
                <a:latin typeface="Calibri" panose="020F0502020204030204" pitchFamily="34" charset="0"/>
                <a:cs typeface="Calibri" panose="020F0502020204030204" pitchFamily="34" charset="0"/>
              </a:rPr>
              <a:t>KÖSZÖNÖM A MEGTISZTELŐ FIGYELMET!</a:t>
            </a:r>
            <a:endParaRPr lang="en-HU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893DA-E919-7043-A1C2-4D4226691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296" y="3643313"/>
            <a:ext cx="10770697" cy="305752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hu-HU" b="1" dirty="0"/>
              <a:t>Közreműködtek:</a:t>
            </a:r>
          </a:p>
          <a:p>
            <a:pPr marL="0" indent="0" algn="ctr">
              <a:buNone/>
            </a:pPr>
            <a:r>
              <a:rPr lang="hu-HU" dirty="0"/>
              <a:t>Prof. Dr. Alpár Tibor, Dr. Báder Mátyás, Horváth Imre, </a:t>
            </a:r>
            <a:br>
              <a:rPr lang="hu-HU" dirty="0"/>
            </a:br>
            <a:r>
              <a:rPr lang="hu-HU" dirty="0"/>
              <a:t>Kozelka János, Kun Gábor, Mohammad Fakhori, Takács Dávid</a:t>
            </a:r>
          </a:p>
          <a:p>
            <a:pPr marL="0" indent="0" algn="ctr">
              <a:buNone/>
            </a:pPr>
            <a:r>
              <a:rPr lang="hu-HU" dirty="0"/>
              <a:t>Ez a kutatás a „TKP2021-NKTA-43” számú projekt keretében, az Innovációs és Technológiai Minisztérium Nemzeti Kutatási Fejlesztési és Innovációs Alapból nyújtott támogatásával, a TKP2021-NKTA pályázati program finanszírozásában valósult meg. </a:t>
            </a:r>
          </a:p>
          <a:p>
            <a:pPr marL="0" indent="0" algn="ctr">
              <a:buNone/>
            </a:pPr>
            <a:r>
              <a:rPr lang="hu-HU" dirty="0"/>
              <a:t>Az alapanyagokat a JAF </a:t>
            </a:r>
            <a:r>
              <a:rPr lang="hu-HU" dirty="0" err="1"/>
              <a:t>Holz</a:t>
            </a:r>
            <a:r>
              <a:rPr lang="hu-HU" dirty="0"/>
              <a:t> </a:t>
            </a:r>
            <a:r>
              <a:rPr lang="hu-HU" dirty="0" err="1"/>
              <a:t>Ungarn</a:t>
            </a:r>
            <a:r>
              <a:rPr lang="hu-HU" dirty="0"/>
              <a:t> Kft, a BEK-</a:t>
            </a:r>
            <a:r>
              <a:rPr lang="hu-HU" dirty="0" err="1"/>
              <a:t>Holz</a:t>
            </a:r>
            <a:r>
              <a:rPr lang="hu-HU" dirty="0"/>
              <a:t> Kft és a </a:t>
            </a:r>
            <a:r>
              <a:rPr lang="hu-HU" dirty="0" err="1"/>
              <a:t>Swiss-Krono</a:t>
            </a:r>
            <a:r>
              <a:rPr lang="hu-HU" dirty="0"/>
              <a:t> Kft. bocsátotta rendelkezésre.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701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6" y="1084972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A HAZI ÉPÍTŐIPAR ALAPANYAG-ELLÁTÁSI NEHÉZSÉGEI</a:t>
            </a:r>
            <a:endParaRPr lang="en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ESZT TERMÉK ANALITIKÁHOZ – Normafa Síhá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296" y="2156995"/>
            <a:ext cx="6749999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sófia-kilátó: Lillafüred mesébe illő látképével vár a kilátók királynője -  Csodahelyek.h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0618" y="2156995"/>
            <a:ext cx="2970297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Csoportba foglalás 7"/>
          <p:cNvGrpSpPr>
            <a:grpSpLocks noChangeAspect="1"/>
          </p:cNvGrpSpPr>
          <p:nvPr/>
        </p:nvGrpSpPr>
        <p:grpSpPr>
          <a:xfrm>
            <a:off x="1400652" y="2314240"/>
            <a:ext cx="4160869" cy="3757980"/>
            <a:chOff x="979448" y="2640563"/>
            <a:chExt cx="3592552" cy="3244692"/>
          </a:xfrm>
        </p:grpSpPr>
        <p:pic>
          <p:nvPicPr>
            <p:cNvPr id="9" name="Kép 8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9448" y="2640563"/>
              <a:ext cx="3592552" cy="3244692"/>
            </a:xfrm>
            <a:prstGeom prst="rect">
              <a:avLst/>
            </a:prstGeom>
          </p:spPr>
        </p:pic>
        <p:sp>
          <p:nvSpPr>
            <p:cNvPr id="12" name="Téglalap 11"/>
            <p:cNvSpPr/>
            <p:nvPr/>
          </p:nvSpPr>
          <p:spPr>
            <a:xfrm>
              <a:off x="4143248" y="3405882"/>
              <a:ext cx="428752" cy="22542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5566" y="2314240"/>
            <a:ext cx="4034030" cy="3757980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2110588" y="6273225"/>
            <a:ext cx="7616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u="sng" dirty="0"/>
              <a:t>Forrás: </a:t>
            </a:r>
            <a:r>
              <a:rPr lang="hu-HU" sz="1600" dirty="0"/>
              <a:t>GVH 2022. Jelentés a fa építőanyagok magyarországi piacán lefolytatott gyorsított </a:t>
            </a:r>
            <a:br>
              <a:rPr lang="hu-HU" sz="1600" dirty="0"/>
            </a:br>
            <a:r>
              <a:rPr lang="hu-HU" sz="1600" dirty="0"/>
              <a:t>ágazati vizsgálatról. Budapest, 42 old.</a:t>
            </a:r>
          </a:p>
        </p:txBody>
      </p:sp>
    </p:spTree>
    <p:extLst>
      <p:ext uri="{BB962C8B-B14F-4D97-AF65-F5344CB8AC3E}">
        <p14:creationId xmlns:p14="http://schemas.microsoft.com/office/powerpoint/2010/main" val="173283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6" y="1084972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A KLÍMAVÁLTOZÁS HATÁSA A LOMBOS FAFAJOKRA</a:t>
            </a:r>
            <a:endParaRPr lang="en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701" y="2227655"/>
            <a:ext cx="9236789" cy="3912682"/>
          </a:xfrm>
          <a:prstGeom prst="rect">
            <a:avLst/>
          </a:prstGeom>
        </p:spPr>
      </p:pic>
      <p:sp>
        <p:nvSpPr>
          <p:cNvPr id="25" name="Szövegdoboz 24"/>
          <p:cNvSpPr txBox="1"/>
          <p:nvPr/>
        </p:nvSpPr>
        <p:spPr>
          <a:xfrm>
            <a:off x="1458803" y="6126228"/>
            <a:ext cx="9423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1600" u="sng" dirty="0"/>
              <a:t>Forrás:</a:t>
            </a:r>
            <a:r>
              <a:rPr lang="hu-HU" sz="1600" dirty="0"/>
              <a:t> Führer, E.; </a:t>
            </a:r>
            <a:r>
              <a:rPr lang="hu-HU" sz="1600" dirty="0" err="1"/>
              <a:t>Jagodics</a:t>
            </a:r>
            <a:r>
              <a:rPr lang="hu-HU" sz="1600" dirty="0"/>
              <a:t>, A.; Juhász, I.; Marosi, </a:t>
            </a:r>
            <a:r>
              <a:rPr lang="hu-HU" sz="1600" dirty="0" err="1"/>
              <a:t>Gy</a:t>
            </a:r>
            <a:r>
              <a:rPr lang="hu-HU" sz="1600" dirty="0"/>
              <a:t>. and Horváth, L. 2013: </a:t>
            </a:r>
            <a:br>
              <a:rPr lang="hu-HU" sz="1600" dirty="0"/>
            </a:br>
            <a:r>
              <a:rPr lang="hu-HU" sz="1600" dirty="0" err="1"/>
              <a:t>Ecological</a:t>
            </a:r>
            <a:r>
              <a:rPr lang="hu-HU" sz="1600" dirty="0"/>
              <a:t> and </a:t>
            </a:r>
            <a:r>
              <a:rPr lang="hu-HU" sz="1600" dirty="0" err="1"/>
              <a:t>economical</a:t>
            </a:r>
            <a:r>
              <a:rPr lang="hu-HU" sz="1600" dirty="0"/>
              <a:t> </a:t>
            </a:r>
            <a:r>
              <a:rPr lang="hu-HU" sz="1600" dirty="0" err="1"/>
              <a:t>impacts</a:t>
            </a:r>
            <a:r>
              <a:rPr lang="hu-HU" sz="1600" dirty="0"/>
              <a:t> of </a:t>
            </a:r>
            <a:r>
              <a:rPr lang="hu-HU" sz="1600" dirty="0" err="1"/>
              <a:t>climate</a:t>
            </a:r>
            <a:r>
              <a:rPr lang="hu-HU" sz="1600" dirty="0"/>
              <a:t> </a:t>
            </a:r>
            <a:r>
              <a:rPr lang="hu-HU" sz="1600" dirty="0" err="1"/>
              <a:t>change</a:t>
            </a:r>
            <a:r>
              <a:rPr lang="hu-HU" sz="1600" dirty="0"/>
              <a:t> </a:t>
            </a:r>
            <a:r>
              <a:rPr lang="hu-HU" sz="1600" dirty="0" err="1"/>
              <a:t>on</a:t>
            </a:r>
            <a:r>
              <a:rPr lang="hu-HU" sz="1600" dirty="0"/>
              <a:t> </a:t>
            </a:r>
            <a:r>
              <a:rPr lang="hu-HU" sz="1600" dirty="0" err="1"/>
              <a:t>Hungarian</a:t>
            </a:r>
            <a:r>
              <a:rPr lang="hu-HU" sz="1600" dirty="0"/>
              <a:t> </a:t>
            </a:r>
            <a:r>
              <a:rPr lang="hu-HU" sz="1600" dirty="0" err="1"/>
              <a:t>forestry</a:t>
            </a:r>
            <a:r>
              <a:rPr lang="hu-HU" sz="1600" dirty="0"/>
              <a:t> </a:t>
            </a:r>
            <a:r>
              <a:rPr lang="hu-HU" sz="1600" dirty="0" err="1"/>
              <a:t>practice</a:t>
            </a:r>
            <a:r>
              <a:rPr lang="hu-HU" sz="1600" dirty="0"/>
              <a:t>. Időjárás, 117 (2): 159–174</a:t>
            </a:r>
          </a:p>
        </p:txBody>
      </p:sp>
    </p:spTree>
    <p:extLst>
      <p:ext uri="{BB962C8B-B14F-4D97-AF65-F5344CB8AC3E}">
        <p14:creationId xmlns:p14="http://schemas.microsoft.com/office/powerpoint/2010/main" val="320972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6" y="1084972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LEHETŐSÉGEK HAZAI FAFAJOK FELHASZNÁLÁSÁRA I.:</a:t>
            </a:r>
            <a:b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Keresztlaminált építőlemez (CLT)</a:t>
            </a:r>
            <a:endParaRPr lang="en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882" y="2746586"/>
            <a:ext cx="5702734" cy="3528000"/>
          </a:xfrm>
          <a:prstGeom prst="rect">
            <a:avLst/>
          </a:prstGeom>
        </p:spPr>
      </p:pic>
      <p:pic>
        <p:nvPicPr>
          <p:cNvPr id="3074" name="Picture 2" descr="Ist möglicherweise ein Bild von Tex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3027" y="2746586"/>
            <a:ext cx="2646000" cy="35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137" y="2746586"/>
            <a:ext cx="3108370" cy="3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7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6" y="1084972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LEHETŐSÉGEK HAZAI FAFAJOK FELHASZNÁLÁSÁRA I.:</a:t>
            </a:r>
            <a:b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Keresztlaminált építőlemez (CLT)</a:t>
            </a:r>
            <a:endParaRPr lang="en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8" y="2793026"/>
            <a:ext cx="4314447" cy="3240000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020" y="2793026"/>
            <a:ext cx="2434071" cy="3240000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3686" y="2793026"/>
            <a:ext cx="4316905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1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6" y="1084972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LEHETŐSÉGEK HAZAI FAFAJOK FELHASZNÁLÁSÁRA I.:</a:t>
            </a:r>
            <a:b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Keresztlaminált építőlemez (CLT)</a:t>
            </a:r>
            <a:endParaRPr lang="en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893DA-E919-7043-A1C2-4D4226691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296" y="2655651"/>
            <a:ext cx="10770697" cy="3944846"/>
          </a:xfrm>
        </p:spPr>
        <p:txBody>
          <a:bodyPr>
            <a:normAutofit/>
          </a:bodyPr>
          <a:lstStyle/>
          <a:p>
            <a:r>
              <a:rPr lang="hu-HU" dirty="0"/>
              <a:t>Bükk – Nyár – Fenyő kombinációk</a:t>
            </a:r>
          </a:p>
          <a:p>
            <a:r>
              <a:rPr lang="hu-HU" dirty="0"/>
              <a:t>3 x 15 mm vastagság</a:t>
            </a:r>
          </a:p>
          <a:p>
            <a:r>
              <a:rPr lang="hu-HU" dirty="0"/>
              <a:t>70 x 100 cm panelok</a:t>
            </a:r>
          </a:p>
          <a:p>
            <a:r>
              <a:rPr lang="hu-HU" dirty="0"/>
              <a:t>Szerkezeti PUR ragasztóanyag</a:t>
            </a:r>
          </a:p>
          <a:p>
            <a:r>
              <a:rPr lang="hu-HU" dirty="0"/>
              <a:t>Hajlítóvizsgálat és </a:t>
            </a:r>
            <a:br>
              <a:rPr lang="hu-HU" dirty="0"/>
            </a:br>
            <a:r>
              <a:rPr lang="hu-HU" dirty="0"/>
              <a:t>csavarállóság</a:t>
            </a:r>
          </a:p>
          <a:p>
            <a:endParaRPr lang="hu-HU" dirty="0"/>
          </a:p>
        </p:txBody>
      </p:sp>
      <p:pic>
        <p:nvPicPr>
          <p:cNvPr id="4" name="Kép 1">
            <a:extLst>
              <a:ext uri="{FF2B5EF4-FFF2-40B4-BE49-F238E27FC236}">
                <a16:creationId xmlns:a16="http://schemas.microsoft.com/office/drawing/2014/main" id="{45228EAF-18DE-362D-E26C-1C6072547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698" y="2844836"/>
            <a:ext cx="513317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8" name="Csoportba foglalás 97"/>
          <p:cNvGrpSpPr/>
          <p:nvPr/>
        </p:nvGrpSpPr>
        <p:grpSpPr>
          <a:xfrm>
            <a:off x="6610698" y="2830184"/>
            <a:ext cx="5150115" cy="2880000"/>
            <a:chOff x="6610698" y="2830184"/>
            <a:chExt cx="5150115" cy="2880000"/>
          </a:xfrm>
        </p:grpSpPr>
        <p:sp>
          <p:nvSpPr>
            <p:cNvPr id="97" name="Téglalap 96"/>
            <p:cNvSpPr/>
            <p:nvPr/>
          </p:nvSpPr>
          <p:spPr>
            <a:xfrm>
              <a:off x="6610698" y="2830184"/>
              <a:ext cx="5150115" cy="288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96" name="Kép 9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8893" y="2953407"/>
              <a:ext cx="4416787" cy="2633554"/>
            </a:xfrm>
            <a:prstGeom prst="rect">
              <a:avLst/>
            </a:prstGeom>
          </p:spPr>
        </p:pic>
      </p:grpSp>
      <p:pic>
        <p:nvPicPr>
          <p:cNvPr id="5" name="Kép 2">
            <a:extLst>
              <a:ext uri="{FF2B5EF4-FFF2-40B4-BE49-F238E27FC236}">
                <a16:creationId xmlns:a16="http://schemas.microsoft.com/office/drawing/2014/main" id="{4AC47B3E-2C17-C9E1-0F43-75FE1C906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698" y="2844836"/>
            <a:ext cx="513317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4">
            <a:extLst>
              <a:ext uri="{FF2B5EF4-FFF2-40B4-BE49-F238E27FC236}">
                <a16:creationId xmlns:a16="http://schemas.microsoft.com/office/drawing/2014/main" id="{D2F1D444-8F6D-0FFE-DB61-8EBCC6660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698" y="2844836"/>
            <a:ext cx="515011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Kép 3">
            <a:extLst>
              <a:ext uri="{FF2B5EF4-FFF2-40B4-BE49-F238E27FC236}">
                <a16:creationId xmlns:a16="http://schemas.microsoft.com/office/drawing/2014/main" id="{D32971CB-269B-AE5B-5133-2C5C40862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4577" y="2822066"/>
            <a:ext cx="511623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19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7" presetClass="entr" presetSubtype="1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7" presetClass="entr" presetSubtype="1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7" presetClass="entr" presetSubtype="1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6" y="1084972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LEHETŐSÉGEK HAZAI FAFAJOK FELHASZNÁLÁSÁRA I.:</a:t>
            </a:r>
            <a:b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Keresztlaminált építőlemez (CLT)</a:t>
            </a:r>
            <a:endParaRPr lang="en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641" y="2410535"/>
            <a:ext cx="7336910" cy="432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641" y="2410535"/>
            <a:ext cx="737244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4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6" y="1084972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LEHETŐSÉGEK HAZAI FAFAJOK FELHASZNÁLÁSÁRA I.:</a:t>
            </a:r>
            <a:b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Keresztlaminált építőlemez (CLT)</a:t>
            </a:r>
            <a:endParaRPr lang="en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0A893DA-E919-7043-A1C2-4D42266912D2}"/>
              </a:ext>
            </a:extLst>
          </p:cNvPr>
          <p:cNvSpPr txBox="1">
            <a:spLocks/>
          </p:cNvSpPr>
          <p:nvPr/>
        </p:nvSpPr>
        <p:spPr>
          <a:xfrm>
            <a:off x="1058696" y="2808051"/>
            <a:ext cx="10770697" cy="3944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Hazai nyárból lehetetlen!</a:t>
            </a:r>
          </a:p>
          <a:p>
            <a:r>
              <a:rPr lang="hu-HU" dirty="0"/>
              <a:t>A hazai nyár vizsgálata</a:t>
            </a:r>
          </a:p>
          <a:p>
            <a:pPr lvl="1"/>
            <a:r>
              <a:rPr lang="hu-HU" dirty="0"/>
              <a:t>alaki tulajdonságok</a:t>
            </a:r>
          </a:p>
          <a:p>
            <a:pPr lvl="1"/>
            <a:r>
              <a:rPr lang="hu-HU" dirty="0"/>
              <a:t>fahibák</a:t>
            </a:r>
          </a:p>
          <a:p>
            <a:pPr lvl="1"/>
            <a:r>
              <a:rPr lang="hu-HU" dirty="0"/>
              <a:t>szilárdsági osztály</a:t>
            </a:r>
          </a:p>
          <a:p>
            <a:r>
              <a:rPr lang="hu-HU" dirty="0"/>
              <a:t>CLT kísérletek: később, az eredmények függvényében!</a:t>
            </a:r>
          </a:p>
          <a:p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893DA-E919-7043-A1C2-4D4226691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8875" y="2803790"/>
            <a:ext cx="428518" cy="47643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547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" grpId="0" uiExpand="1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12c4acc-dc00-4548-a2e3-ae1b205374e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F1F2366C13610A4CAFB2F0E654C06699" ma:contentTypeVersion="18" ma:contentTypeDescription="Új dokumentum létrehozása." ma:contentTypeScope="" ma:versionID="dfb852cf6f92fdc4f33c1f2122494601">
  <xsd:schema xmlns:xsd="http://www.w3.org/2001/XMLSchema" xmlns:xs="http://www.w3.org/2001/XMLSchema" xmlns:p="http://schemas.microsoft.com/office/2006/metadata/properties" xmlns:ns3="712c4acc-dc00-4548-a2e3-ae1b205374e8" xmlns:ns4="b2ef39cf-b841-4ea2-ae80-514297d195b2" targetNamespace="http://schemas.microsoft.com/office/2006/metadata/properties" ma:root="true" ma:fieldsID="c3cf0ec276eea90ae0ca33b989631b92" ns3:_="" ns4:_="">
    <xsd:import namespace="712c4acc-dc00-4548-a2e3-ae1b205374e8"/>
    <xsd:import namespace="b2ef39cf-b841-4ea2-ae80-514297d195b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2c4acc-dc00-4548-a2e3-ae1b205374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ef39cf-b841-4ea2-ae80-514297d195b2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Megosztási tipp kivonat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ED9BC0-D1AF-4788-B1C4-64A01824100C}">
  <ds:schemaRefs>
    <ds:schemaRef ds:uri="http://purl.org/dc/terms/"/>
    <ds:schemaRef ds:uri="b2ef39cf-b841-4ea2-ae80-514297d195b2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12c4acc-dc00-4548-a2e3-ae1b205374e8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A4DE63F-70DC-408E-9350-AAFAD3C6F2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3D4DF4-2D50-4F4B-9A72-68145EB579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2c4acc-dc00-4548-a2e3-ae1b205374e8"/>
    <ds:schemaRef ds:uri="b2ef39cf-b841-4ea2-ae80-514297d195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10792</TotalTime>
  <Words>772</Words>
  <Application>Microsoft Office PowerPoint</Application>
  <PresentationFormat>Szélesvásznú</PresentationFormat>
  <Paragraphs>145</Paragraphs>
  <Slides>21</Slides>
  <Notes>21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PowerPoint-bemutató</vt:lpstr>
      <vt:lpstr>ÁTTEKINTÉS</vt:lpstr>
      <vt:lpstr>A HAZI ÉPÍTŐIPAR ALAPANYAG-ELLÁTÁSI NEHÉZSÉGEI</vt:lpstr>
      <vt:lpstr>A KLÍMAVÁLTOZÁS HATÁSA A LOMBOS FAFAJOKRA</vt:lpstr>
      <vt:lpstr>LEHETŐSÉGEK HAZAI FAFAJOK FELHASZNÁLÁSÁRA I.: Keresztlaminált építőlemez (CLT)</vt:lpstr>
      <vt:lpstr>LEHETŐSÉGEK HAZAI FAFAJOK FELHASZNÁLÁSÁRA I.: Keresztlaminált építőlemez (CLT)</vt:lpstr>
      <vt:lpstr>LEHETŐSÉGEK HAZAI FAFAJOK FELHASZNÁLÁSÁRA I.: Keresztlaminált építőlemez (CLT)</vt:lpstr>
      <vt:lpstr>LEHETŐSÉGEK HAZAI FAFAJOK FELHASZNÁLÁSÁRA I.: Keresztlaminált építőlemez (CLT)</vt:lpstr>
      <vt:lpstr>LEHETŐSÉGEK HAZAI FAFAJOK FELHASZNÁLÁSÁRA I.: Keresztlaminált építőlemez (CLT)</vt:lpstr>
      <vt:lpstr>LEHETŐSÉGEK HAZAI FAFAJOK FELHASZNÁLÁSÁRA II.: Rétegelt furnér tartó (LVL)</vt:lpstr>
      <vt:lpstr>LEHETŐSÉGEK HAZAI FAFAJOK FELHASZNÁLÁSÁRA II.: Rétegelt furnér tartó (LVL)</vt:lpstr>
      <vt:lpstr>LEHETŐSÉGEK HAZAI FAFAJOK FELHASZNÁLÁSÁRA II.: Rétegelt furnér tartó (LVL)</vt:lpstr>
      <vt:lpstr>LEHETŐSÉGEK HAZAI FAFAJOK FELHASZNÁLÁSÁRA II.: Rétegelt furnér tartó (LVL)</vt:lpstr>
      <vt:lpstr>LEHETŐSÉGEK HAZAI FAFAJOK FELHASZNÁLÁSÁRA III.: Strandalapú teherviselő gerendák (LSL)</vt:lpstr>
      <vt:lpstr>LEHETŐSÉGEK HAZAI FAFAJOK FELHASZNÁLÁSÁRA III.: Strandalapú teherviselő gerendák (LSL)</vt:lpstr>
      <vt:lpstr>LEHETŐSÉGEK HAZAI FAFAJOK FELHASZNÁLÁSÁRA III.: Strandalapú teherviselő gerendák (LSL)</vt:lpstr>
      <vt:lpstr>LEHETŐSÉGEK HAZAI FAFAJOK FELHASZNÁLÁSÁRA III.: Strandalapú teherviselő gerendák (LSL)</vt:lpstr>
      <vt:lpstr>LEHETŐSÉGEK HAZAI FAFAJOK FELHASZNÁLÁSÁRA III.: Strandalapú teherviselő gerendák (LSL)</vt:lpstr>
      <vt:lpstr>LEHETŐSÉGEK HAZAI FAFAJOK FELHASZNÁLÁSÁRA III.: Strandalapú teherviselő gerendák (LSL)</vt:lpstr>
      <vt:lpstr>LEHETŐSÉGEK HAZAI FAFAJOK FELHASZNÁLÁSÁRA III.: Strandalapú teherviselő gerendák (LSL)</vt:lpstr>
      <vt:lpstr>KÖSZÖNÖM A MEGTISZTELŐ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Bogáti Gergő</dc:creator>
  <cp:lastModifiedBy>Bejó László</cp:lastModifiedBy>
  <cp:revision>82</cp:revision>
  <cp:lastPrinted>2021-08-30T08:00:29Z</cp:lastPrinted>
  <dcterms:created xsi:type="dcterms:W3CDTF">2021-07-12T08:47:21Z</dcterms:created>
  <dcterms:modified xsi:type="dcterms:W3CDTF">2024-10-29T19:56:54Z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0x010100F1F2366C13610A4CAFB2F0E654C06699</vt:lpwstr>
  </property>
</Properties>
</file>